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396" r:id="rId5"/>
    <p:sldId id="397" r:id="rId6"/>
    <p:sldId id="398" r:id="rId7"/>
  </p:sldIdLst>
  <p:sldSz cx="9144000" cy="6858000" type="screen4x3"/>
  <p:notesSz cx="6797675" cy="9926638"/>
  <p:custDataLst>
    <p:tags r:id="rId10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4B7"/>
    <a:srgbClr val="65B4CE"/>
    <a:srgbClr val="41B4CE"/>
    <a:srgbClr val="159DD3"/>
    <a:srgbClr val="003399"/>
    <a:srgbClr val="CBDDEF"/>
    <a:srgbClr val="0096D3"/>
    <a:srgbClr val="E7EFF7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7" d="100"/>
          <a:sy n="97" d="100"/>
        </p:scale>
        <p:origin x="39" y="7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28.04.2022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t>28.04.2022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t>28.04.2022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2672021" y="6496398"/>
            <a:ext cx="50749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Von der Europäischen Union kofinanziertes Projekt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26" y="6532805"/>
            <a:ext cx="1648496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Montserrat" panose="00000500000000000000" pitchFamily="2" charset="0"/>
              </a:rPr>
              <a:t>Kosten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408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b="1" noProof="0" dirty="0" smtClean="0">
                <a:latin typeface="Montserrat Light" panose="00000400000000000000" pitchFamily="2" charset="0"/>
              </a:rPr>
              <a:t>Leitende Fragen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Welche Investitionskosten kommen auf </a:t>
            </a:r>
            <a:r>
              <a:rPr lang="en-GB" noProof="0" dirty="0" err="1" smtClean="0">
                <a:latin typeface="Montserrat Light" panose="00000400000000000000" pitchFamily="2" charset="0"/>
              </a:rPr>
              <a:t>Sie</a:t>
            </a:r>
            <a:r>
              <a:rPr lang="en-GB" noProof="0" dirty="0" smtClean="0">
                <a:latin typeface="Montserrat Light" panose="00000400000000000000" pitchFamily="2" charset="0"/>
              </a:rPr>
              <a:t> am </a:t>
            </a:r>
            <a:r>
              <a:rPr lang="en-GB" noProof="0" dirty="0" err="1" smtClean="0">
                <a:latin typeface="Montserrat Light" panose="00000400000000000000" pitchFamily="2" charset="0"/>
              </a:rPr>
              <a:t>Anfang</a:t>
            </a:r>
            <a:r>
              <a:rPr lang="en-GB" noProof="0" dirty="0" smtClean="0">
                <a:latin typeface="Montserrat Light" panose="00000400000000000000" pitchFamily="2" charset="0"/>
              </a:rPr>
              <a:t> des </a:t>
            </a:r>
            <a:r>
              <a:rPr lang="en-GB" noProof="0" dirty="0" err="1" smtClean="0">
                <a:latin typeface="Montserrat Light" panose="00000400000000000000" pitchFamily="2" charset="0"/>
              </a:rPr>
              <a:t>Projekt</a:t>
            </a:r>
            <a:r>
              <a:rPr lang="en-GB" dirty="0" smtClean="0">
                <a:latin typeface="Montserrat Light" panose="00000400000000000000" pitchFamily="2" charset="0"/>
              </a:rPr>
              <a:t>s </a:t>
            </a:r>
            <a:r>
              <a:rPr lang="en-GB" dirty="0" err="1" smtClean="0">
                <a:latin typeface="Montserrat Light" panose="00000400000000000000" pitchFamily="2" charset="0"/>
              </a:rPr>
              <a:t>zu</a:t>
            </a:r>
            <a:r>
              <a:rPr lang="en-GB" dirty="0" smtClean="0">
                <a:latin typeface="Montserrat Light" panose="00000400000000000000" pitchFamily="2" charset="0"/>
              </a:rPr>
              <a:t>?</a:t>
            </a:r>
            <a:endParaRPr lang="en-GB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Wie hoch sind die Kosten, um das Projekt ein Jahr lang am Laufen zu halten?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Wann sind welche Kosten fällig?</a:t>
            </a:r>
          </a:p>
          <a:p>
            <a:pPr>
              <a:spcBef>
                <a:spcPts val="1200"/>
              </a:spcBef>
            </a:pPr>
            <a:r>
              <a:rPr lang="en-GB" noProof="0" dirty="0" smtClean="0">
                <a:latin typeface="Montserrat Light" panose="00000400000000000000" pitchFamily="2" charset="0"/>
              </a:rPr>
              <a:t>Wie </a:t>
            </a:r>
            <a:r>
              <a:rPr lang="en-GB" noProof="0" dirty="0" err="1" smtClean="0">
                <a:latin typeface="Montserrat Light" panose="00000400000000000000" pitchFamily="2" charset="0"/>
              </a:rPr>
              <a:t>hoch</a:t>
            </a:r>
            <a:r>
              <a:rPr lang="en-GB" noProof="0" dirty="0" smtClean="0">
                <a:latin typeface="Montserrat Light" panose="00000400000000000000" pitchFamily="2" charset="0"/>
              </a:rPr>
              <a:t> </a:t>
            </a:r>
            <a:r>
              <a:rPr lang="en-GB" noProof="0" dirty="0" err="1" smtClean="0">
                <a:latin typeface="Montserrat Light" panose="00000400000000000000" pitchFamily="2" charset="0"/>
              </a:rPr>
              <a:t>ist</a:t>
            </a:r>
            <a:r>
              <a:rPr lang="en-GB" noProof="0" dirty="0" smtClean="0">
                <a:latin typeface="Montserrat Light" panose="00000400000000000000" pitchFamily="2" charset="0"/>
              </a:rPr>
              <a:t> der </a:t>
            </a:r>
            <a:r>
              <a:rPr lang="en-GB" noProof="0" dirty="0" err="1" smtClean="0">
                <a:latin typeface="Montserrat Light" panose="00000400000000000000" pitchFamily="2" charset="0"/>
              </a:rPr>
              <a:t>Aufwand</a:t>
            </a:r>
            <a:r>
              <a:rPr lang="en-GB" noProof="0" dirty="0" smtClean="0">
                <a:latin typeface="Montserrat Light" panose="00000400000000000000" pitchFamily="2" charset="0"/>
              </a:rPr>
              <a:t> in einem regulären Jahr?</a:t>
            </a:r>
          </a:p>
          <a:p>
            <a:pPr>
              <a:spcBef>
                <a:spcPts val="1200"/>
              </a:spcBef>
            </a:pPr>
            <a:endParaRPr lang="en-GB" noProof="0" dirty="0" smtClean="0"/>
          </a:p>
          <a:p>
            <a:pPr marL="266689" lvl="1" indent="0">
              <a:buNone/>
            </a:pPr>
            <a:endParaRPr lang="en-GB" noProof="0" dirty="0"/>
          </a:p>
          <a:p>
            <a:pPr marL="0" indent="-6351">
              <a:buNone/>
            </a:pP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10053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>
                <a:latin typeface="Montserrat" panose="00000500000000000000" pitchFamily="2" charset="0"/>
              </a:rPr>
              <a:t>Kosten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171450" y="3190428"/>
            <a:ext cx="21717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10972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Schauen Sie sich den </a:t>
            </a:r>
            <a:r>
              <a:rPr kumimoji="0" lang="en-GB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Excel 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"Finanzplan" an, um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Ihre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Ausgaben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bzw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. </a:t>
            </a:r>
            <a:r>
              <a:rPr lang="en-GB" sz="1600" dirty="0" err="1" smtClean="0">
                <a:solidFill>
                  <a:srgbClr val="000000"/>
                </a:solidFill>
                <a:latin typeface="Montserrat Light" panose="00000400000000000000" pitchFamily="2" charset="0"/>
              </a:rPr>
              <a:t>Ihren</a:t>
            </a:r>
            <a:r>
              <a:rPr lang="en-GB" sz="1600" dirty="0">
                <a:solidFill>
                  <a:srgbClr val="000000"/>
                </a:solidFill>
                <a:latin typeface="Montserrat Light" panose="00000400000000000000" pitchFamily="2" charset="0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Aufwand</a:t>
            </a:r>
            <a:r>
              <a:rPr kumimoji="0" lang="en-GB" sz="16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</a:t>
            </a:r>
            <a:r>
              <a:rPr kumimoji="0" lang="en-GB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zu</a:t>
            </a: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 berechnen!</a:t>
            </a:r>
            <a:endParaRPr kumimoji="0" lang="de-AT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pic>
        <p:nvPicPr>
          <p:cNvPr id="4" name="Grafik 3" descr="Darstellung der Kosten in einem Excel." title="Finanzpla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137" y="1548581"/>
            <a:ext cx="6331882" cy="433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9502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noProof="0" dirty="0" smtClean="0">
                <a:latin typeface="Montserrat" panose="00000500000000000000" pitchFamily="2" charset="0"/>
              </a:rPr>
              <a:t>Mein Projekt: </a:t>
            </a:r>
            <a:r>
              <a:rPr lang="en-GB" noProof="0" dirty="0" smtClean="0">
                <a:latin typeface="Montserrat" panose="00000500000000000000" pitchFamily="2" charset="0"/>
              </a:rPr>
              <a:t/>
            </a:r>
            <a:br>
              <a:rPr lang="en-GB" noProof="0" dirty="0" smtClean="0">
                <a:latin typeface="Montserrat" panose="00000500000000000000" pitchFamily="2" charset="0"/>
              </a:rPr>
            </a:br>
            <a:r>
              <a:rPr lang="en-GB" noProof="0" dirty="0" smtClean="0">
                <a:latin typeface="Montserrat" panose="00000500000000000000" pitchFamily="2" charset="0"/>
              </a:rPr>
              <a:t>Kosten </a:t>
            </a:r>
            <a:endParaRPr lang="en-GB" noProof="0" dirty="0">
              <a:latin typeface="Montserrat" panose="00000500000000000000" pitchFamily="2" charset="0"/>
            </a:endParaRPr>
          </a:p>
        </p:txBody>
      </p:sp>
      <p:graphicFrame>
        <p:nvGraphicFramePr>
          <p:cNvPr id="8" name="Tabelle 7" descr="Hier können Sie eintragen, welche unterschiedlichen Kosten, Ausgaben nach dem Prinzip der Periodenabgrenzung sowie nicht-operative Aufwendungen und implizite Kosten in den kommenden fünf Jahren anfallen. " title="Ihr Finanzplan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314035"/>
              </p:ext>
            </p:extLst>
          </p:nvPr>
        </p:nvGraphicFramePr>
        <p:xfrm>
          <a:off x="222740" y="1383321"/>
          <a:ext cx="8686801" cy="4700957"/>
        </p:xfrm>
        <a:graphic>
          <a:graphicData uri="http://schemas.openxmlformats.org/drawingml/2006/table">
            <a:tbl>
              <a:tblPr/>
              <a:tblGrid>
                <a:gridCol w="2336050">
                  <a:extLst>
                    <a:ext uri="{9D8B030D-6E8A-4147-A177-3AD203B41FA5}">
                      <a16:colId xmlns:a16="http://schemas.microsoft.com/office/drawing/2014/main" val="2992857116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269413944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770552164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3726952077"/>
                    </a:ext>
                  </a:extLst>
                </a:gridCol>
                <a:gridCol w="1296446">
                  <a:extLst>
                    <a:ext uri="{9D8B030D-6E8A-4147-A177-3AD203B41FA5}">
                      <a16:colId xmlns:a16="http://schemas.microsoft.com/office/drawing/2014/main" val="1824770029"/>
                    </a:ext>
                  </a:extLst>
                </a:gridCol>
                <a:gridCol w="1164967">
                  <a:extLst>
                    <a:ext uri="{9D8B030D-6E8A-4147-A177-3AD203B41FA5}">
                      <a16:colId xmlns:a16="http://schemas.microsoft.com/office/drawing/2014/main" val="2683482907"/>
                    </a:ext>
                  </a:extLst>
                </a:gridCol>
              </a:tblGrid>
              <a:tr h="388412"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Jahr 1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Jahr 2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Jahr 3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Jahr 4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Jahr 5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315546"/>
                  </a:ext>
                </a:extLst>
              </a:tr>
              <a:tr h="34133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de-AT" sz="12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192833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(Anfängliche) Investitionen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55522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Materialkosten </a:t>
                      </a:r>
                      <a:endParaRPr lang="de-AT" sz="9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8639235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Personalkosten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035598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Infrastrukturkosten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574798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Steuern &amp; Gebühren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63734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Finanzielle 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9767689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Gesamtkosten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91317"/>
                  </a:ext>
                </a:extLst>
              </a:tr>
              <a:tr h="4637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AUSGABEN nach dem Prinzip der Periodenabgrenzung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013732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Abgrenzungen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9857764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Abschreibungen 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3503722"/>
                  </a:ext>
                </a:extLst>
              </a:tr>
              <a:tr h="56496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Nicht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-operative AUFWENDUNGEN und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implizite</a:t>
                      </a:r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Kosten</a:t>
                      </a:r>
                      <a:endParaRPr lang="en-US" sz="1000" b="1" i="0" u="none" strike="noStrike" dirty="0">
                        <a:solidFill>
                          <a:srgbClr val="FFFFFF"/>
                        </a:solidFill>
                        <a:effectLst/>
                        <a:latin typeface="Montserrat" panose="00000500000000000000" pitchFamily="2" charset="0"/>
                      </a:endParaRP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FFFF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549011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- Nicht-operative Aufwendungen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00137"/>
                  </a:ext>
                </a:extLst>
              </a:tr>
              <a:tr h="235401"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+ Implizite Kosten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FF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0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557758"/>
                  </a:ext>
                </a:extLst>
              </a:tr>
              <a:tr h="294251">
                <a:tc>
                  <a:txBody>
                    <a:bodyPr/>
                    <a:lstStyle/>
                    <a:p>
                      <a:pPr algn="l" fontAlgn="ctr"/>
                      <a:r>
                        <a:rPr lang="de-AT" sz="10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 Gesamtaufwand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A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 pitchFamily="2" charset="0"/>
                        </a:rPr>
                        <a:t> </a:t>
                      </a:r>
                    </a:p>
                  </a:txBody>
                  <a:tcPr marL="8202" marR="8202" marT="820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0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472374"/>
                  </a:ext>
                </a:extLst>
              </a:tr>
            </a:tbl>
          </a:graphicData>
        </a:graphic>
      </p:graphicFrame>
      <p:pic>
        <p:nvPicPr>
          <p:cNvPr id="9" name="Grafik 8" title="Dekorative Darstellung eines Bleistifts 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2234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97782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7D6B3F-5577-476F-86B7-640F22A7303E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dde413db-0745-4f3a-8dca-564dc7ff6f7d"/>
    <ds:schemaRef ds:uri="http://purl.org/dc/dcmitype/"/>
    <ds:schemaRef ds:uri="1a8d9a65-8471-4209-a900-f8e11db75e0a"/>
    <ds:schemaRef ds:uri="http://purl.org/dc/elements/1.1/"/>
    <ds:schemaRef ds:uri="08b0a3ee-3d2a-451c-9a1a-7e5d5b0c9c7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188</Words>
  <Application>Microsoft Office PowerPoint</Application>
  <PresentationFormat>Bildschirmpräsentation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13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Kosten </vt:lpstr>
      <vt:lpstr>Kosten </vt:lpstr>
      <vt:lpstr>Mein Projekt:  Kosten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2022-04-28T14:23:19Z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