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384000" y="720000"/>
            <a:ext cx="1140380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59" y="6262496"/>
            <a:ext cx="2512715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686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384000" y="720001"/>
            <a:ext cx="11393317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02.09.2021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51" y="6448660"/>
            <a:ext cx="1878051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6493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384000" y="720001"/>
            <a:ext cx="11393317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63113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02.09.2021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51" y="6448660"/>
            <a:ext cx="1878051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2159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624423" y="1613538"/>
            <a:ext cx="10947397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806083" y="6494473"/>
            <a:ext cx="4289925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16543" y="6494473"/>
            <a:ext cx="1189533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1056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1" y="1613536"/>
            <a:ext cx="528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1613536"/>
            <a:ext cx="528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02.09.2021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7244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1" y="2323190"/>
            <a:ext cx="528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2323190"/>
            <a:ext cx="528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624421" y="1613537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02.09.2021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6303861" y="1613537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725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23392" y="2380617"/>
            <a:ext cx="6864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01009" y="3071813"/>
            <a:ext cx="3685235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02.09.2021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5415" y="2552702"/>
            <a:ext cx="787909" cy="270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8270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384000" y="720001"/>
            <a:ext cx="1140380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11" y="1555385"/>
            <a:ext cx="7289309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11" y="1191699"/>
            <a:ext cx="7289309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7672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16025" y="1613536"/>
            <a:ext cx="10346192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02.09.2021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395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394983" y="720001"/>
            <a:ext cx="1140380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4000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622459"/>
            <a:ext cx="10687733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089822"/>
            <a:ext cx="10687733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7727442" y="5936813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859" y="6414896"/>
            <a:ext cx="2512715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6199303"/>
            <a:ext cx="2274865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143" y="3534943"/>
            <a:ext cx="436536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3036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384000" y="720001"/>
            <a:ext cx="1140380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4000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59" y="6262496"/>
            <a:ext cx="2512715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7764737" y="5954720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423" y="3492001"/>
            <a:ext cx="436536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1011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384000" y="720000"/>
            <a:ext cx="1140380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6"/>
            <a:ext cx="2518833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2746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384000" y="720001"/>
            <a:ext cx="1140380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6"/>
            <a:ext cx="2518833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1987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384000" y="720000"/>
            <a:ext cx="1140380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3168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8266246" y="706439"/>
            <a:ext cx="3530917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384000" y="720001"/>
            <a:ext cx="7872883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7309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1" y="1613536"/>
            <a:ext cx="10352617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806083" y="6494473"/>
            <a:ext cx="4289925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616543" y="6494473"/>
            <a:ext cx="118953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7660243" y="6494473"/>
            <a:ext cx="131654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02.09.2021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616544" y="167640"/>
            <a:ext cx="8862307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912" y="0"/>
            <a:ext cx="4437089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072" y="6477395"/>
            <a:ext cx="2512715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89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>
          <p15:clr>
            <a:srgbClr val="F26B43"/>
          </p15:clr>
        </p15:guide>
        <p15:guide id="3" pos="288">
          <p15:clr>
            <a:srgbClr val="F26B43"/>
          </p15:clr>
        </p15:guide>
        <p15:guide id="4" pos="5179">
          <p15:clr>
            <a:srgbClr val="F26B43"/>
          </p15:clr>
        </p15:guide>
        <p15:guide id="5" pos="5467">
          <p15:clr>
            <a:srgbClr val="F26B43"/>
          </p15:clr>
        </p15:guide>
        <p15:guide id="7" orient="horz" pos="3934">
          <p15:clr>
            <a:srgbClr val="F26B43"/>
          </p15:clr>
        </p15:guide>
        <p15:guide id="9" orient="horz" pos="218">
          <p15:clr>
            <a:srgbClr val="F26B43"/>
          </p15:clr>
        </p15:guide>
        <p15:guide id="10" orient="horz" pos="1016">
          <p15:clr>
            <a:srgbClr val="F26B43"/>
          </p15:clr>
        </p15:guide>
        <p15:guide id="11" orient="horz" pos="4216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9" pos="390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 dirty="0" smtClean="0"/>
              <a:t>Разходи</a:t>
            </a:r>
            <a:endParaRPr lang="en-GB" noProof="0" dirty="0"/>
          </a:p>
        </p:txBody>
      </p:sp>
      <p:sp>
        <p:nvSpPr>
          <p:cNvPr id="11" name="Inhaltsplatzhalter 1"/>
          <p:cNvSpPr>
            <a:spLocks noGrp="1"/>
          </p:cNvSpPr>
          <p:nvPr>
            <p:ph idx="1"/>
          </p:nvPr>
        </p:nvSpPr>
        <p:spPr>
          <a:xfrm>
            <a:off x="1986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bg-BG" b="1" noProof="0" dirty="0" smtClean="0">
                <a:latin typeface="Montserrat Light" panose="00000400000000000000" pitchFamily="2" charset="0"/>
              </a:rPr>
              <a:t>Наосчващи въпроси</a:t>
            </a:r>
            <a:endParaRPr lang="en-GB" b="1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bg-BG" noProof="0" dirty="0" smtClean="0">
                <a:latin typeface="Montserrat Light" panose="00000400000000000000" pitchFamily="2" charset="0"/>
              </a:rPr>
              <a:t>Какви първоначални разходи бихте имали, започвайки проекта си?</a:t>
            </a:r>
            <a:endParaRPr lang="en-GB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bg-BG" noProof="0" dirty="0" smtClean="0">
                <a:latin typeface="Montserrat Light" panose="00000400000000000000" pitchFamily="2" charset="0"/>
              </a:rPr>
              <a:t>Какви биха били поддържащите разходи през първата година на проекта?</a:t>
            </a:r>
            <a:endParaRPr lang="en-GB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bg-BG" noProof="0" dirty="0" smtClean="0">
                <a:latin typeface="Montserrat Light" panose="00000400000000000000" pitchFamily="2" charset="0"/>
              </a:rPr>
              <a:t>Кога са крайните срокова за плащанията на разходите?</a:t>
            </a:r>
            <a:endParaRPr lang="en-GB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bg-BG" noProof="0" dirty="0" smtClean="0">
                <a:latin typeface="Montserrat Light" panose="00000400000000000000" pitchFamily="2" charset="0"/>
              </a:rPr>
              <a:t>Какви са разходите в рамките на една регулярна година от изпълнението на проекта?</a:t>
            </a:r>
            <a:endParaRPr lang="en-GB" noProof="0" dirty="0" smtClean="0"/>
          </a:p>
          <a:p>
            <a:pPr marL="266689" lvl="1" indent="0">
              <a:buNone/>
            </a:pPr>
            <a:endParaRPr lang="en-GB" noProof="0" dirty="0"/>
          </a:p>
          <a:p>
            <a:pPr marL="0" indent="-6351">
              <a:buNone/>
            </a:pP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873957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 dirty="0" smtClean="0"/>
              <a:t>Разходи</a:t>
            </a:r>
            <a:endParaRPr lang="en-GB" noProof="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2287" y="1531620"/>
            <a:ext cx="6243220" cy="4394834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1695450" y="3190428"/>
            <a:ext cx="21717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97280"/>
            <a:r>
              <a:rPr lang="bg-BG" sz="1600" dirty="0">
                <a:solidFill>
                  <a:srgbClr val="000000"/>
                </a:solidFill>
                <a:latin typeface="Montserrat Light" panose="00000400000000000000" pitchFamily="2" charset="0"/>
              </a:rPr>
              <a:t>Можете да изчислите разходите по проекта си, използваки Финансовия план в </a:t>
            </a:r>
            <a:r>
              <a:rPr lang="en-GB" sz="1600" b="1" dirty="0">
                <a:solidFill>
                  <a:srgbClr val="000000"/>
                </a:solidFill>
                <a:latin typeface="Montserrat Light" panose="00000400000000000000" pitchFamily="2" charset="0"/>
              </a:rPr>
              <a:t>Excel</a:t>
            </a:r>
            <a:endParaRPr lang="de-AT" sz="1600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777437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i="1" dirty="0" smtClean="0"/>
              <a:t>Моят проект</a:t>
            </a:r>
            <a:r>
              <a:rPr lang="en-GB" i="1" noProof="0" dirty="0" smtClean="0"/>
              <a:t>: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bg-BG" noProof="0" dirty="0" smtClean="0"/>
              <a:t>Разходи</a:t>
            </a:r>
            <a:endParaRPr lang="en-GB" noProof="0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/>
          </p:nvPr>
        </p:nvGraphicFramePr>
        <p:xfrm>
          <a:off x="1746741" y="1383322"/>
          <a:ext cx="8686801" cy="4700957"/>
        </p:xfrm>
        <a:graphic>
          <a:graphicData uri="http://schemas.openxmlformats.org/drawingml/2006/table">
            <a:tbl>
              <a:tblPr/>
              <a:tblGrid>
                <a:gridCol w="2336050">
                  <a:extLst>
                    <a:ext uri="{9D8B030D-6E8A-4147-A177-3AD203B41FA5}">
                      <a16:colId xmlns:a16="http://schemas.microsoft.com/office/drawing/2014/main" val="2992857116"/>
                    </a:ext>
                  </a:extLst>
                </a:gridCol>
                <a:gridCol w="1296446">
                  <a:extLst>
                    <a:ext uri="{9D8B030D-6E8A-4147-A177-3AD203B41FA5}">
                      <a16:colId xmlns:a16="http://schemas.microsoft.com/office/drawing/2014/main" val="2694139447"/>
                    </a:ext>
                  </a:extLst>
                </a:gridCol>
                <a:gridCol w="1296446">
                  <a:extLst>
                    <a:ext uri="{9D8B030D-6E8A-4147-A177-3AD203B41FA5}">
                      <a16:colId xmlns:a16="http://schemas.microsoft.com/office/drawing/2014/main" val="1770552164"/>
                    </a:ext>
                  </a:extLst>
                </a:gridCol>
                <a:gridCol w="1296446">
                  <a:extLst>
                    <a:ext uri="{9D8B030D-6E8A-4147-A177-3AD203B41FA5}">
                      <a16:colId xmlns:a16="http://schemas.microsoft.com/office/drawing/2014/main" val="3726952077"/>
                    </a:ext>
                  </a:extLst>
                </a:gridCol>
                <a:gridCol w="1296446">
                  <a:extLst>
                    <a:ext uri="{9D8B030D-6E8A-4147-A177-3AD203B41FA5}">
                      <a16:colId xmlns:a16="http://schemas.microsoft.com/office/drawing/2014/main" val="1824770029"/>
                    </a:ext>
                  </a:extLst>
                </a:gridCol>
                <a:gridCol w="1164967">
                  <a:extLst>
                    <a:ext uri="{9D8B030D-6E8A-4147-A177-3AD203B41FA5}">
                      <a16:colId xmlns:a16="http://schemas.microsoft.com/office/drawing/2014/main" val="2683482907"/>
                    </a:ext>
                  </a:extLst>
                </a:gridCol>
              </a:tblGrid>
              <a:tr h="388412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година</a:t>
                      </a:r>
                      <a:r>
                        <a:rPr lang="de-A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година</a:t>
                      </a:r>
                      <a:r>
                        <a:rPr lang="de-A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2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година</a:t>
                      </a:r>
                      <a:r>
                        <a:rPr lang="de-A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3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година</a:t>
                      </a:r>
                      <a:r>
                        <a:rPr lang="de-A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4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година</a:t>
                      </a:r>
                      <a:r>
                        <a:rPr lang="de-A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5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315546"/>
                  </a:ext>
                </a:extLst>
              </a:tr>
              <a:tr h="341331">
                <a:tc>
                  <a:txBody>
                    <a:bodyPr/>
                    <a:lstStyle/>
                    <a:p>
                      <a:pPr algn="l" fontAlgn="ctr"/>
                      <a:r>
                        <a:rPr lang="bg-BG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Разходи</a:t>
                      </a:r>
                      <a:endParaRPr lang="de-AT" sz="1000" b="1" i="0" u="none" strike="noStrike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92833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(</a:t>
                      </a:r>
                      <a:r>
                        <a:rPr lang="bg-BG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начални</a:t>
                      </a:r>
                      <a:r>
                        <a:rPr lang="de-AT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) </a:t>
                      </a:r>
                      <a:r>
                        <a:rPr lang="bg-BG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инвестиции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555225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bg-BG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Разходи</a:t>
                      </a:r>
                      <a:r>
                        <a:rPr lang="bg-BG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за консумативи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639235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bg-BG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Лични разходи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035598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bg-BG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Режийни разходи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747981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bg-BG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Данъци и такси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637341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bg-BG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Финансови разходи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767689"/>
                  </a:ext>
                </a:extLst>
              </a:tr>
              <a:tr h="294251">
                <a:tc>
                  <a:txBody>
                    <a:bodyPr/>
                    <a:lstStyle/>
                    <a:p>
                      <a:pPr algn="l" fontAlgn="ctr"/>
                      <a:r>
                        <a:rPr lang="bg-BG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Всички разходи</a:t>
                      </a:r>
                      <a:endParaRPr lang="de-AT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891317"/>
                  </a:ext>
                </a:extLst>
              </a:tr>
              <a:tr h="4637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Разходи на база текущо начисляване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013732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bg-BG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начисляване</a:t>
                      </a:r>
                      <a:r>
                        <a:rPr lang="de-AT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857764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bg-BG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амортизация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503722"/>
                  </a:ext>
                </a:extLst>
              </a:tr>
              <a:tr h="5649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Неоперационални разходи и имплицитни разходи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49011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- </a:t>
                      </a:r>
                      <a:r>
                        <a:rPr lang="bg-BG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Неоперационални разходи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00137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+ </a:t>
                      </a:r>
                      <a:r>
                        <a:rPr lang="bg-BG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имплицитни разходи</a:t>
                      </a:r>
                      <a:endParaRPr lang="de-AT" sz="9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557758"/>
                  </a:ext>
                </a:extLst>
              </a:tr>
              <a:tr h="294251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bg-BG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Всички</a:t>
                      </a:r>
                      <a:r>
                        <a:rPr lang="bg-BG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разходи</a:t>
                      </a:r>
                      <a:endParaRPr lang="de-AT" sz="10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472374"/>
                  </a:ext>
                </a:extLst>
              </a:tr>
            </a:tbl>
          </a:graphicData>
        </a:graphic>
      </p:graphicFrame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6235" y="289925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7189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Breitbild</PresentationFormat>
  <Paragraphs>97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Разходи</vt:lpstr>
      <vt:lpstr>Разходи</vt:lpstr>
      <vt:lpstr>Моят проект: Разходи</vt:lpstr>
    </vt:vector>
  </TitlesOfParts>
  <Company>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Seiler, Alexander</dc:creator>
  <cp:lastModifiedBy>Seiler, Alexander</cp:lastModifiedBy>
  <cp:revision>2</cp:revision>
  <dcterms:created xsi:type="dcterms:W3CDTF">2021-09-02T09:53:59Z</dcterms:created>
  <dcterms:modified xsi:type="dcterms:W3CDTF">2021-09-02T09:55:14Z</dcterms:modified>
</cp:coreProperties>
</file>