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380" r:id="rId5"/>
    <p:sldId id="381" r:id="rId6"/>
    <p:sldId id="382" r:id="rId7"/>
  </p:sldIdLst>
  <p:sldSz cx="9144000" cy="6858000" type="screen4x3"/>
  <p:notesSz cx="6797675" cy="9926638"/>
  <p:custDataLst>
    <p:tags r:id="rId10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94B7"/>
    <a:srgbClr val="65B4CE"/>
    <a:srgbClr val="41B4CE"/>
    <a:srgbClr val="159DD3"/>
    <a:srgbClr val="003399"/>
    <a:srgbClr val="CBDDEF"/>
    <a:srgbClr val="0096D3"/>
    <a:srgbClr val="E7EFF7"/>
    <a:srgbClr val="73B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18" autoAdjust="0"/>
    <p:restoredTop sz="96379" autoAdjust="0"/>
  </p:normalViewPr>
  <p:slideViewPr>
    <p:cSldViewPr snapToGrid="0" showGuides="1">
      <p:cViewPr varScale="1">
        <p:scale>
          <a:sx n="97" d="100"/>
          <a:sy n="97" d="100"/>
        </p:scale>
        <p:origin x="39" y="7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Relationship Id="rId56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28.04.2022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t>28.04.2022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28.04.2022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28.04.2022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28.04.2022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28.04.2022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28.04.2022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28.04.2022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t>28.04.2022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2657304" y="6499387"/>
            <a:ext cx="42186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Von der Europäischen Union kofinanziertes Projekt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96" y="6554292"/>
            <a:ext cx="1648496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>
                <a:latin typeface="Montserrat" panose="00000500000000000000" pitchFamily="2" charset="0"/>
              </a:rPr>
              <a:t>Service &amp; </a:t>
            </a:r>
            <a:r>
              <a:rPr lang="en-GB" noProof="0" dirty="0" err="1" smtClean="0">
                <a:latin typeface="Montserrat" panose="00000500000000000000" pitchFamily="2" charset="0"/>
              </a:rPr>
              <a:t>Wirkungen</a:t>
            </a:r>
            <a:r>
              <a:rPr lang="en-GB" noProof="0" dirty="0" smtClean="0">
                <a:latin typeface="Montserrat" panose="00000500000000000000" pitchFamily="2" charset="0"/>
              </a:rPr>
              <a:t> </a:t>
            </a:r>
            <a:endParaRPr lang="en-GB" noProof="0" dirty="0">
              <a:latin typeface="Montserrat" panose="00000500000000000000" pitchFamily="2" charset="0"/>
            </a:endParaRPr>
          </a:p>
        </p:txBody>
      </p:sp>
      <p:sp>
        <p:nvSpPr>
          <p:cNvPr id="11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b="1" noProof="0" dirty="0" smtClean="0">
                <a:latin typeface="Montserrat Light" panose="00000400000000000000" pitchFamily="2" charset="0"/>
              </a:rPr>
              <a:t>Leitende Fragen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Welche konkreten Leistungen werden angeboten? Welche Aktivitäten werden Sie durchführen?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Wer sind Ihre Stakeholder?</a:t>
            </a:r>
          </a:p>
          <a:p>
            <a:pPr>
              <a:spcBef>
                <a:spcPts val="1200"/>
              </a:spcBef>
            </a:pPr>
            <a:r>
              <a:rPr lang="en-GB" noProof="0" dirty="0" err="1" smtClean="0">
                <a:latin typeface="Montserrat Light" panose="00000400000000000000" pitchFamily="2" charset="0"/>
              </a:rPr>
              <a:t>Welche</a:t>
            </a:r>
            <a:r>
              <a:rPr lang="en-GB" noProof="0" dirty="0" smtClean="0">
                <a:latin typeface="Montserrat Light" panose="00000400000000000000" pitchFamily="2" charset="0"/>
              </a:rPr>
              <a:t> </a:t>
            </a:r>
            <a:r>
              <a:rPr lang="en-GB" dirty="0" err="1" smtClean="0">
                <a:latin typeface="Montserrat Light" panose="00000400000000000000" pitchFamily="2" charset="0"/>
              </a:rPr>
              <a:t>Wirkungen</a:t>
            </a:r>
            <a:r>
              <a:rPr lang="en-GB" noProof="0" dirty="0" smtClean="0">
                <a:latin typeface="Montserrat Light" panose="00000400000000000000" pitchFamily="2" charset="0"/>
              </a:rPr>
              <a:t> haben Ihre Aktivitäten auf das Leben Ihrer Stakeholder?</a:t>
            </a:r>
          </a:p>
          <a:p>
            <a:pPr marL="266689" lvl="1" indent="0">
              <a:buNone/>
            </a:pPr>
            <a:endParaRPr lang="en-GB" noProof="0" dirty="0" smtClean="0"/>
          </a:p>
          <a:p>
            <a:pPr lvl="1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653326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>
                <a:latin typeface="Montserrat" panose="00000500000000000000" pitchFamily="2" charset="0"/>
              </a:rPr>
              <a:t>Service &amp; </a:t>
            </a:r>
            <a:r>
              <a:rPr lang="en-GB" noProof="0" dirty="0" err="1" smtClean="0">
                <a:latin typeface="Montserrat" panose="00000500000000000000" pitchFamily="2" charset="0"/>
              </a:rPr>
              <a:t>Wirkungen</a:t>
            </a:r>
            <a:r>
              <a:rPr lang="en-GB" noProof="0" dirty="0" smtClean="0">
                <a:latin typeface="Montserrat" panose="00000500000000000000" pitchFamily="2" charset="0"/>
              </a:rPr>
              <a:t> </a:t>
            </a:r>
            <a:endParaRPr lang="en-GB" noProof="0" dirty="0">
              <a:latin typeface="Montserrat" panose="00000500000000000000" pitchFamily="2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96094" y="1556564"/>
            <a:ext cx="1912703" cy="815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Wirkungskette</a:t>
            </a: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  <a:p>
            <a:pPr marL="0" marR="0" lvl="0" indent="0" algn="l" defTabSz="109728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Stakeholder A: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</p:txBody>
      </p:sp>
      <p:grpSp>
        <p:nvGrpSpPr>
          <p:cNvPr id="10" name="Gruppieren 9" descr="Darstellung der Wirkungskette gereiht nach dem Input, gefolgt von den Aktivitäten, dem Output und letztlich den Wirkungen." title="Wirkungskette"/>
          <p:cNvGrpSpPr/>
          <p:nvPr/>
        </p:nvGrpSpPr>
        <p:grpSpPr>
          <a:xfrm>
            <a:off x="251520" y="2434540"/>
            <a:ext cx="8640960" cy="963582"/>
            <a:chOff x="245947" y="2015786"/>
            <a:chExt cx="8443241" cy="782639"/>
          </a:xfrm>
        </p:grpSpPr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245947" y="2041881"/>
              <a:ext cx="1193726" cy="756544"/>
            </a:xfrm>
            <a:prstGeom prst="rect">
              <a:avLst/>
            </a:prstGeom>
            <a:solidFill>
              <a:srgbClr val="003399"/>
            </a:solidFill>
            <a:ln>
              <a:noFill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AT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"/>
                  <a:ea typeface="+mn-ea"/>
                  <a:cs typeface="+mn-cs"/>
                </a:rPr>
                <a:t>Input</a:t>
              </a:r>
            </a:p>
          </p:txBody>
        </p:sp>
        <p:cxnSp>
          <p:nvCxnSpPr>
            <p:cNvPr id="11" name="Gerade Verbindung mit Pfeil 10"/>
            <p:cNvCxnSpPr>
              <a:stCxn id="12" idx="3"/>
            </p:cNvCxnSpPr>
            <p:nvPr/>
          </p:nvCxnSpPr>
          <p:spPr>
            <a:xfrm>
              <a:off x="1439673" y="2420153"/>
              <a:ext cx="635643" cy="6899"/>
            </a:xfrm>
            <a:prstGeom prst="straightConnector1">
              <a:avLst/>
            </a:prstGeom>
            <a:noFill/>
            <a:ln w="38100" cap="flat" cmpd="sng" algn="ctr">
              <a:solidFill>
                <a:srgbClr val="FDC608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0" name="Text Box 5"/>
            <p:cNvSpPr txBox="1">
              <a:spLocks noChangeArrowheads="1"/>
            </p:cNvSpPr>
            <p:nvPr/>
          </p:nvSpPr>
          <p:spPr bwMode="auto">
            <a:xfrm>
              <a:off x="2146290" y="2023292"/>
              <a:ext cx="1855926" cy="756544"/>
            </a:xfrm>
            <a:prstGeom prst="rect">
              <a:avLst/>
            </a:prstGeom>
            <a:solidFill>
              <a:srgbClr val="003399"/>
            </a:solidFill>
            <a:ln>
              <a:noFill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"/>
                  <a:ea typeface="+mn-ea"/>
                  <a:cs typeface="+mn-cs"/>
                </a:rPr>
                <a:t>Aktivitäten</a:t>
              </a:r>
              <a:endPara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/>
                <a:ea typeface="+mn-ea"/>
                <a:cs typeface="+mn-cs"/>
              </a:endParaRPr>
            </a:p>
          </p:txBody>
        </p:sp>
        <p:cxnSp>
          <p:nvCxnSpPr>
            <p:cNvPr id="14" name="Gerade Verbindung mit Pfeil 13"/>
            <p:cNvCxnSpPr>
              <a:stCxn id="20" idx="3"/>
              <a:endCxn id="13" idx="1"/>
            </p:cNvCxnSpPr>
            <p:nvPr/>
          </p:nvCxnSpPr>
          <p:spPr>
            <a:xfrm flipV="1">
              <a:off x="4002216" y="2394058"/>
              <a:ext cx="551983" cy="7506"/>
            </a:xfrm>
            <a:prstGeom prst="straightConnector1">
              <a:avLst/>
            </a:prstGeom>
            <a:noFill/>
            <a:ln w="38100" cap="flat" cmpd="sng" algn="ctr">
              <a:solidFill>
                <a:srgbClr val="FDC608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4554199" y="2015786"/>
              <a:ext cx="1719785" cy="756544"/>
            </a:xfrm>
            <a:prstGeom prst="rect">
              <a:avLst/>
            </a:prstGeom>
            <a:solidFill>
              <a:srgbClr val="003399"/>
            </a:solidFill>
            <a:ln>
              <a:noFill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"/>
                  <a:ea typeface="+mn-ea"/>
                  <a:cs typeface="+mn-cs"/>
                </a:rPr>
                <a:t>Output</a:t>
              </a:r>
              <a:endParaRPr kumimoji="0" lang="de-AT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/>
                <a:ea typeface="+mn-ea"/>
                <a:cs typeface="+mn-cs"/>
              </a:endParaRPr>
            </a:p>
          </p:txBody>
        </p:sp>
        <p:cxnSp>
          <p:nvCxnSpPr>
            <p:cNvPr id="21" name="Gerade Verbindung mit Pfeil 20"/>
            <p:cNvCxnSpPr/>
            <p:nvPr/>
          </p:nvCxnSpPr>
          <p:spPr>
            <a:xfrm>
              <a:off x="6344958" y="2427675"/>
              <a:ext cx="435935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DC608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2" name="Text Box 5"/>
            <p:cNvSpPr txBox="1">
              <a:spLocks noChangeArrowheads="1"/>
            </p:cNvSpPr>
            <p:nvPr/>
          </p:nvSpPr>
          <p:spPr bwMode="auto">
            <a:xfrm>
              <a:off x="6923286" y="2022610"/>
              <a:ext cx="1765902" cy="756544"/>
            </a:xfrm>
            <a:prstGeom prst="rect">
              <a:avLst/>
            </a:prstGeom>
            <a:solidFill>
              <a:srgbClr val="003399"/>
            </a:solidFill>
            <a:ln>
              <a:noFill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"/>
                  <a:ea typeface="+mn-ea"/>
                  <a:cs typeface="+mn-cs"/>
                </a:rPr>
                <a:t>Wirkungen</a:t>
              </a:r>
              <a:endParaRPr kumimoji="0" lang="de-AT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/>
                <a:ea typeface="+mn-ea"/>
                <a:cs typeface="+mn-cs"/>
              </a:endParaRPr>
            </a:p>
          </p:txBody>
        </p:sp>
      </p:grpSp>
      <p:sp>
        <p:nvSpPr>
          <p:cNvPr id="17" name="Rechteck 16"/>
          <p:cNvSpPr/>
          <p:nvPr/>
        </p:nvSpPr>
        <p:spPr>
          <a:xfrm>
            <a:off x="251520" y="3496716"/>
            <a:ext cx="1426205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09728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50" charset="0"/>
                <a:ea typeface="+mn-ea"/>
                <a:cs typeface="+mn-cs"/>
              </a:rPr>
              <a:t>Welche Ressourcen investiert der Stakeholder in das Projekt?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" pitchFamily="50" charset="0"/>
              <a:ea typeface="+mn-ea"/>
              <a:cs typeface="+mn-cs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2196364" y="3490111"/>
            <a:ext cx="1872208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09728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50" charset="0"/>
                <a:ea typeface="+mn-ea"/>
                <a:cs typeface="+mn-cs"/>
              </a:rPr>
              <a:t>Welche Aktivitäten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50" charset="0"/>
                <a:ea typeface="+mn-ea"/>
                <a:cs typeface="+mn-cs"/>
              </a:rPr>
              <a:t>haben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50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50" charset="0"/>
                <a:ea typeface="+mn-ea"/>
                <a:cs typeface="+mn-cs"/>
              </a:rPr>
              <a:t>eine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50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50" charset="0"/>
                <a:ea typeface="+mn-ea"/>
                <a:cs typeface="+mn-cs"/>
              </a:rPr>
              <a:t>Wirkung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50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50" charset="0"/>
                <a:ea typeface="+mn-ea"/>
                <a:cs typeface="+mn-cs"/>
              </a:rPr>
              <a:t>auf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50" charset="0"/>
                <a:ea typeface="+mn-ea"/>
                <a:cs typeface="+mn-cs"/>
              </a:rPr>
              <a:t>den Stakeholder?</a:t>
            </a:r>
          </a:p>
        </p:txBody>
      </p:sp>
      <p:sp>
        <p:nvSpPr>
          <p:cNvPr id="16" name="Rechteck 15"/>
          <p:cNvSpPr/>
          <p:nvPr/>
        </p:nvSpPr>
        <p:spPr>
          <a:xfrm>
            <a:off x="4660660" y="3496716"/>
            <a:ext cx="1872208" cy="1923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09728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50" charset="0"/>
                <a:ea typeface="+mn-ea"/>
                <a:cs typeface="+mn-cs"/>
              </a:rPr>
              <a:t>Wie viele Aktivitäten wurden durchgeführt oder wie viele Produkte wurden verkauft? Wie viele Personen nahmen an den Aktivitäten teil?</a:t>
            </a:r>
          </a:p>
        </p:txBody>
      </p:sp>
      <p:sp>
        <p:nvSpPr>
          <p:cNvPr id="19" name="Rechteck 18"/>
          <p:cNvSpPr/>
          <p:nvPr/>
        </p:nvSpPr>
        <p:spPr>
          <a:xfrm>
            <a:off x="7020272" y="3490111"/>
            <a:ext cx="187220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50" charset="0"/>
                <a:ea typeface="+mn-ea"/>
                <a:cs typeface="+mn-cs"/>
              </a:rPr>
              <a:t>Welche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50" charset="0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50" charset="0"/>
                <a:ea typeface="+mn-ea"/>
                <a:cs typeface="+mn-cs"/>
              </a:rPr>
              <a:t>Wirkungen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50" charset="0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50" charset="0"/>
                <a:ea typeface="+mn-ea"/>
                <a:cs typeface="+mn-cs"/>
              </a:rPr>
              <a:t>haben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50" charset="0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50" charset="0"/>
                <a:ea typeface="+mn-ea"/>
                <a:cs typeface="+mn-cs"/>
              </a:rPr>
              <a:t>Ihre Aktivitäten auf das Leben Ihrer Stakeholder?</a:t>
            </a:r>
          </a:p>
        </p:txBody>
      </p:sp>
    </p:spTree>
    <p:extLst>
      <p:ext uri="{BB962C8B-B14F-4D97-AF65-F5344CB8AC3E}">
        <p14:creationId xmlns:p14="http://schemas.microsoft.com/office/powerpoint/2010/main" val="6664604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noProof="0" dirty="0" smtClean="0">
                <a:latin typeface="Montserrat" panose="00000500000000000000" pitchFamily="2" charset="0"/>
              </a:rPr>
              <a:t>Mein Projekt: </a:t>
            </a:r>
            <a:r>
              <a:rPr lang="en-GB" noProof="0" dirty="0" smtClean="0">
                <a:latin typeface="Montserrat" panose="00000500000000000000" pitchFamily="2" charset="0"/>
              </a:rPr>
              <a:t/>
            </a:r>
            <a:br>
              <a:rPr lang="en-GB" noProof="0" dirty="0" smtClean="0">
                <a:latin typeface="Montserrat" panose="00000500000000000000" pitchFamily="2" charset="0"/>
              </a:rPr>
            </a:br>
            <a:r>
              <a:rPr lang="en-GB" noProof="0" dirty="0" smtClean="0">
                <a:latin typeface="Montserrat" panose="00000500000000000000" pitchFamily="2" charset="0"/>
              </a:rPr>
              <a:t>Service &amp; </a:t>
            </a:r>
            <a:r>
              <a:rPr lang="en-GB" noProof="0" dirty="0" err="1" smtClean="0">
                <a:latin typeface="Montserrat" panose="00000500000000000000" pitchFamily="2" charset="0"/>
              </a:rPr>
              <a:t>Wirkungen</a:t>
            </a:r>
            <a:r>
              <a:rPr lang="en-GB" noProof="0" dirty="0" smtClean="0">
                <a:latin typeface="Montserrat" panose="00000500000000000000" pitchFamily="2" charset="0"/>
              </a:rPr>
              <a:t> </a:t>
            </a:r>
            <a:endParaRPr lang="en-GB" noProof="0" dirty="0">
              <a:latin typeface="Montserrat" panose="00000500000000000000" pitchFamily="2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96094" y="1556564"/>
            <a:ext cx="1912703" cy="815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Wirkungskette</a:t>
            </a: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  <a:p>
            <a:pPr marL="0" marR="0" lvl="0" indent="0" algn="l" defTabSz="109728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Stakeholder A: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</p:txBody>
      </p:sp>
      <p:grpSp>
        <p:nvGrpSpPr>
          <p:cNvPr id="11" name="Gruppieren 10" descr="Hier können Sie die Wirkungskette für Ihr Projekt erstellen. Überlegen Sie sich für jeden Stakeholder, welchen Input also welche Ressourcen in das Projekt investiert. &#10;Anschließend überlegen Sie, welche Aktivitäten Ihres Projektes (Produkte, Dienstleistungen) für diesen Stakeholder angeboten werden. &#10;Dritten überlegen Sie, welche Outputs, also Produkte und Dienstleistungen, welche direkt aus den Aktivitäten resultieren, leicht gezählt und gesteuert werden können.&#10;Letztlich überlegen Sie, welche positiven und negativen Veränderungen für die Stakeholder beobachtet werden können, nachdem eine Intervention stattgefunden hat. " title="Wirkungskette zum selbst Befüllen"/>
          <p:cNvGrpSpPr/>
          <p:nvPr/>
        </p:nvGrpSpPr>
        <p:grpSpPr>
          <a:xfrm>
            <a:off x="251520" y="2434540"/>
            <a:ext cx="8640960" cy="963582"/>
            <a:chOff x="245947" y="2015786"/>
            <a:chExt cx="8443241" cy="782639"/>
          </a:xfrm>
        </p:grpSpPr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245947" y="2041881"/>
              <a:ext cx="1193726" cy="756544"/>
            </a:xfrm>
            <a:prstGeom prst="rect">
              <a:avLst/>
            </a:prstGeom>
            <a:solidFill>
              <a:srgbClr val="003399"/>
            </a:solidFill>
            <a:ln>
              <a:noFill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AT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"/>
                  <a:ea typeface="+mn-ea"/>
                  <a:cs typeface="+mn-cs"/>
                </a:rPr>
                <a:t>Input</a:t>
              </a:r>
            </a:p>
          </p:txBody>
        </p:sp>
        <p:cxnSp>
          <p:nvCxnSpPr>
            <p:cNvPr id="12" name="Gerade Verbindung mit Pfeil 11"/>
            <p:cNvCxnSpPr>
              <a:stCxn id="13" idx="3"/>
            </p:cNvCxnSpPr>
            <p:nvPr/>
          </p:nvCxnSpPr>
          <p:spPr>
            <a:xfrm>
              <a:off x="1439673" y="2420153"/>
              <a:ext cx="635643" cy="6899"/>
            </a:xfrm>
            <a:prstGeom prst="straightConnector1">
              <a:avLst/>
            </a:prstGeom>
            <a:noFill/>
            <a:ln w="38100" cap="flat" cmpd="sng" algn="ctr">
              <a:solidFill>
                <a:srgbClr val="FDC608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1" name="Text Box 5"/>
            <p:cNvSpPr txBox="1">
              <a:spLocks noChangeArrowheads="1"/>
            </p:cNvSpPr>
            <p:nvPr/>
          </p:nvSpPr>
          <p:spPr bwMode="auto">
            <a:xfrm>
              <a:off x="2146290" y="2023292"/>
              <a:ext cx="1855926" cy="756544"/>
            </a:xfrm>
            <a:prstGeom prst="rect">
              <a:avLst/>
            </a:prstGeom>
            <a:solidFill>
              <a:srgbClr val="003399"/>
            </a:solidFill>
            <a:ln>
              <a:noFill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"/>
                  <a:ea typeface="+mn-ea"/>
                  <a:cs typeface="+mn-cs"/>
                </a:rPr>
                <a:t>Aktivitäten</a:t>
              </a:r>
              <a:endPara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/>
                <a:ea typeface="+mn-ea"/>
                <a:cs typeface="+mn-cs"/>
              </a:endParaRPr>
            </a:p>
          </p:txBody>
        </p:sp>
        <p:cxnSp>
          <p:nvCxnSpPr>
            <p:cNvPr id="20" name="Gerade Verbindung mit Pfeil 19"/>
            <p:cNvCxnSpPr>
              <a:stCxn id="21" idx="3"/>
              <a:endCxn id="14" idx="1"/>
            </p:cNvCxnSpPr>
            <p:nvPr/>
          </p:nvCxnSpPr>
          <p:spPr>
            <a:xfrm flipV="1">
              <a:off x="4002216" y="2394058"/>
              <a:ext cx="551983" cy="7506"/>
            </a:xfrm>
            <a:prstGeom prst="straightConnector1">
              <a:avLst/>
            </a:prstGeom>
            <a:noFill/>
            <a:ln w="38100" cap="flat" cmpd="sng" algn="ctr">
              <a:solidFill>
                <a:srgbClr val="FDC608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4" name="Text Box 5"/>
            <p:cNvSpPr txBox="1">
              <a:spLocks noChangeArrowheads="1"/>
            </p:cNvSpPr>
            <p:nvPr/>
          </p:nvSpPr>
          <p:spPr bwMode="auto">
            <a:xfrm>
              <a:off x="4554199" y="2015786"/>
              <a:ext cx="1719785" cy="756544"/>
            </a:xfrm>
            <a:prstGeom prst="rect">
              <a:avLst/>
            </a:prstGeom>
            <a:solidFill>
              <a:srgbClr val="003399"/>
            </a:solidFill>
            <a:ln>
              <a:noFill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"/>
                  <a:ea typeface="+mn-ea"/>
                  <a:cs typeface="+mn-cs"/>
                </a:rPr>
                <a:t>Output</a:t>
              </a:r>
              <a:endParaRPr kumimoji="0" lang="de-AT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/>
                <a:ea typeface="+mn-ea"/>
                <a:cs typeface="+mn-cs"/>
              </a:endParaRPr>
            </a:p>
          </p:txBody>
        </p:sp>
        <p:cxnSp>
          <p:nvCxnSpPr>
            <p:cNvPr id="22" name="Gerade Verbindung mit Pfeil 21"/>
            <p:cNvCxnSpPr/>
            <p:nvPr/>
          </p:nvCxnSpPr>
          <p:spPr>
            <a:xfrm>
              <a:off x="6344958" y="2427675"/>
              <a:ext cx="435935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DC608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3" name="Text Box 5"/>
            <p:cNvSpPr txBox="1">
              <a:spLocks noChangeArrowheads="1"/>
            </p:cNvSpPr>
            <p:nvPr/>
          </p:nvSpPr>
          <p:spPr bwMode="auto">
            <a:xfrm>
              <a:off x="6923286" y="2022610"/>
              <a:ext cx="1765902" cy="756544"/>
            </a:xfrm>
            <a:prstGeom prst="rect">
              <a:avLst/>
            </a:prstGeom>
            <a:solidFill>
              <a:srgbClr val="003399"/>
            </a:solidFill>
            <a:ln>
              <a:noFill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"/>
                  <a:ea typeface="+mn-ea"/>
                  <a:cs typeface="+mn-cs"/>
                </a:rPr>
                <a:t>Outcome</a:t>
              </a:r>
              <a:endParaRPr kumimoji="0" lang="de-AT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/>
                <a:ea typeface="+mn-ea"/>
                <a:cs typeface="+mn-cs"/>
              </a:endParaRPr>
            </a:p>
          </p:txBody>
        </p:sp>
      </p:grpSp>
      <p:sp>
        <p:nvSpPr>
          <p:cNvPr id="17" name="Rechteck 16"/>
          <p:cNvSpPr/>
          <p:nvPr/>
        </p:nvSpPr>
        <p:spPr>
          <a:xfrm>
            <a:off x="251520" y="3496716"/>
            <a:ext cx="1872208" cy="989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109728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50" charset="0"/>
                <a:ea typeface="+mn-ea"/>
                <a:cs typeface="+mn-cs"/>
              </a:rPr>
              <a:t>…</a:t>
            </a:r>
          </a:p>
          <a:p>
            <a:pPr marL="285750" marR="0" lvl="0" indent="-285750" algn="l" defTabSz="109728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50" charset="0"/>
                <a:ea typeface="+mn-ea"/>
                <a:cs typeface="+mn-cs"/>
              </a:rPr>
              <a:t>…</a:t>
            </a:r>
          </a:p>
          <a:p>
            <a:pPr marL="285750" marR="0" lvl="0" indent="-285750" algn="l" defTabSz="109728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50" charset="0"/>
                <a:ea typeface="+mn-ea"/>
                <a:cs typeface="+mn-cs"/>
              </a:rPr>
              <a:t>…</a:t>
            </a:r>
            <a:endParaRPr kumimoji="0" lang="de-AT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" pitchFamily="50" charset="0"/>
              <a:ea typeface="+mn-ea"/>
              <a:cs typeface="+mn-cs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2555471" y="3490111"/>
            <a:ext cx="1872208" cy="975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109728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50" charset="0"/>
                <a:ea typeface="+mn-ea"/>
                <a:cs typeface="+mn-cs"/>
              </a:rPr>
              <a:t>…</a:t>
            </a:r>
          </a:p>
          <a:p>
            <a:pPr marL="285750" marR="0" lvl="0" indent="-285750" algn="l" defTabSz="109728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50" charset="0"/>
                <a:ea typeface="+mn-ea"/>
                <a:cs typeface="+mn-cs"/>
              </a:rPr>
              <a:t>…</a:t>
            </a:r>
          </a:p>
          <a:p>
            <a:pPr marL="285750" marR="0" lvl="0" indent="-285750" algn="l" defTabSz="109728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50" charset="0"/>
                <a:ea typeface="+mn-ea"/>
                <a:cs typeface="+mn-cs"/>
              </a:rPr>
              <a:t>…</a:t>
            </a:r>
            <a:endParaRPr kumimoji="0" lang="de-AT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" pitchFamily="50" charset="0"/>
              <a:ea typeface="+mn-ea"/>
              <a:cs typeface="+mn-cs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788024" y="3496716"/>
            <a:ext cx="1872208" cy="975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109728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50" charset="0"/>
                <a:ea typeface="+mn-ea"/>
                <a:cs typeface="+mn-cs"/>
              </a:rPr>
              <a:t>…</a:t>
            </a:r>
          </a:p>
          <a:p>
            <a:pPr marL="285750" marR="0" lvl="0" indent="-285750" algn="l" defTabSz="109728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50" charset="0"/>
                <a:ea typeface="+mn-ea"/>
                <a:cs typeface="+mn-cs"/>
              </a:rPr>
              <a:t>…</a:t>
            </a:r>
          </a:p>
          <a:p>
            <a:pPr marL="285750" marR="0" lvl="0" indent="-285750" algn="l" defTabSz="109728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50" charset="0"/>
                <a:ea typeface="+mn-ea"/>
                <a:cs typeface="+mn-cs"/>
              </a:rPr>
              <a:t>…</a:t>
            </a:r>
            <a:endParaRPr kumimoji="0" lang="de-AT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" pitchFamily="50" charset="0"/>
              <a:ea typeface="+mn-ea"/>
              <a:cs typeface="+mn-cs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7020272" y="3490111"/>
            <a:ext cx="1872208" cy="975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109728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50" charset="0"/>
                <a:ea typeface="+mn-ea"/>
                <a:cs typeface="+mn-cs"/>
              </a:rPr>
              <a:t>…</a:t>
            </a:r>
          </a:p>
          <a:p>
            <a:pPr marL="285750" marR="0" lvl="0" indent="-285750" algn="l" defTabSz="109728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50" charset="0"/>
                <a:ea typeface="+mn-ea"/>
                <a:cs typeface="+mn-cs"/>
              </a:rPr>
              <a:t>…</a:t>
            </a:r>
          </a:p>
          <a:p>
            <a:pPr marL="285750" marR="0" lvl="0" indent="-285750" algn="l" defTabSz="109728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50" charset="0"/>
                <a:ea typeface="+mn-ea"/>
                <a:cs typeface="+mn-cs"/>
              </a:rPr>
              <a:t>…</a:t>
            </a:r>
            <a:endParaRPr kumimoji="0" lang="de-AT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" pitchFamily="50" charset="0"/>
              <a:ea typeface="+mn-ea"/>
              <a:cs typeface="+mn-cs"/>
            </a:endParaRPr>
          </a:p>
        </p:txBody>
      </p:sp>
      <p:pic>
        <p:nvPicPr>
          <p:cNvPr id="9" name="Grafik 8" title="Dekorative Darstellung eines Bleistifts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2215" y="206250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0398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7D6B3F-5577-476F-86B7-640F22A7303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de413db-0745-4f3a-8dca-564dc7ff6f7d"/>
    <ds:schemaRef ds:uri="http://purl.org/dc/elements/1.1/"/>
    <ds:schemaRef ds:uri="http://schemas.microsoft.com/office/2006/metadata/properties"/>
    <ds:schemaRef ds:uri="1a8d9a65-8471-4209-a900-f8e11db75e0a"/>
    <ds:schemaRef ds:uri="08b0a3ee-3d2a-451c-9a1a-7e5d5b0c9c7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121</Words>
  <Application>Microsoft Office PowerPoint</Application>
  <PresentationFormat>Bildschirmpräsentation (4:3)</PresentationFormat>
  <Paragraphs>35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Service &amp; Wirkungen </vt:lpstr>
      <vt:lpstr>Service &amp; Wirkungen </vt:lpstr>
      <vt:lpstr>Mein Projekt:  Service &amp; Wirkungen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2022-04-28T13:53:03Z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