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402" r:id="rId5"/>
    <p:sldId id="403" r:id="rId6"/>
  </p:sldIdLst>
  <p:sldSz cx="9144000" cy="6858000" type="screen4x3"/>
  <p:notesSz cx="6797675" cy="9926638"/>
  <p:custDataLst>
    <p:tags r:id="rId9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4B7"/>
    <a:srgbClr val="65B4CE"/>
    <a:srgbClr val="41B4CE"/>
    <a:srgbClr val="159DD3"/>
    <a:srgbClr val="003399"/>
    <a:srgbClr val="CBDDEF"/>
    <a:srgbClr val="0096D3"/>
    <a:srgbClr val="E7EFF7"/>
    <a:srgbClr val="73B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8" autoAdjust="0"/>
    <p:restoredTop sz="96379" autoAdjust="0"/>
  </p:normalViewPr>
  <p:slideViewPr>
    <p:cSldViewPr snapToGrid="0" showGuides="1">
      <p:cViewPr varScale="1">
        <p:scale>
          <a:sx n="97" d="100"/>
          <a:sy n="97" d="100"/>
        </p:scale>
        <p:origin x="36" y="7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28.04.2022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t>28.04.2022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t>28.04.2022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2771124" y="6494472"/>
            <a:ext cx="4819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 der Europäischen Union kofinanziertes Projekt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523418"/>
            <a:ext cx="1648496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>
                <a:latin typeface="Montserrat" panose="00000500000000000000" pitchFamily="2" charset="0"/>
              </a:rPr>
              <a:t>Umsetzung</a:t>
            </a:r>
            <a:endParaRPr lang="en-GB" noProof="0" dirty="0">
              <a:latin typeface="Montserrat" panose="00000500000000000000" pitchFamily="2" charset="0"/>
            </a:endParaRPr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Leitende Fragen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Was sind die wichtigsten Meilensteine in der </a:t>
            </a:r>
            <a:r>
              <a:rPr lang="en-GB" noProof="0" dirty="0" err="1" smtClean="0">
                <a:latin typeface="Montserrat Light" panose="00000400000000000000" pitchFamily="2" charset="0"/>
              </a:rPr>
              <a:t>Durchfü</a:t>
            </a:r>
            <a:r>
              <a:rPr lang="en-GB" dirty="0" err="1" smtClean="0">
                <a:latin typeface="Montserrat Light" panose="00000400000000000000" pitchFamily="2" charset="0"/>
              </a:rPr>
              <a:t>hrung</a:t>
            </a:r>
            <a:r>
              <a:rPr lang="en-GB" noProof="0" dirty="0" smtClean="0">
                <a:latin typeface="Montserrat Light" panose="00000400000000000000" pitchFamily="2" charset="0"/>
              </a:rPr>
              <a:t> des Projekts? </a:t>
            </a:r>
            <a:r>
              <a:rPr lang="en-GB" noProof="0" dirty="0" err="1" smtClean="0">
                <a:latin typeface="Montserrat Light" panose="00000400000000000000" pitchFamily="2" charset="0"/>
              </a:rPr>
              <a:t>Wann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  <a:r>
              <a:rPr lang="en-GB" noProof="0" dirty="0" err="1" smtClean="0">
                <a:latin typeface="Montserrat Light" panose="00000400000000000000" pitchFamily="2" charset="0"/>
              </a:rPr>
              <a:t>stehen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  <a:r>
              <a:rPr lang="en-GB" noProof="0" dirty="0" err="1" smtClean="0">
                <a:latin typeface="Montserrat Light" panose="00000400000000000000" pitchFamily="2" charset="0"/>
              </a:rPr>
              <a:t>diese</a:t>
            </a:r>
            <a:r>
              <a:rPr lang="en-GB" noProof="0" dirty="0" smtClean="0">
                <a:latin typeface="Montserrat Light" panose="00000400000000000000" pitchFamily="2" charset="0"/>
              </a:rPr>
              <a:t> an?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Welche Meilensteine oder Aufgaben hängen voneinander ab und sind daher kritisch für die </a:t>
            </a:r>
            <a:r>
              <a:rPr lang="en-GB" noProof="0" dirty="0" err="1" smtClean="0">
                <a:latin typeface="Montserrat Light" panose="00000400000000000000" pitchFamily="2" charset="0"/>
              </a:rPr>
              <a:t>Durchführung</a:t>
            </a:r>
            <a:r>
              <a:rPr lang="en-GB" noProof="0" dirty="0" smtClean="0">
                <a:latin typeface="Montserrat Light" panose="00000400000000000000" pitchFamily="2" charset="0"/>
              </a:rPr>
              <a:t> Ihres Projekts?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Wer ist für welche Aufgaben in Ihrem Projekt verantwortlich? Haben Sie alle benötigten Fähigkeiten in Ihrem Team oder müssen Sie </a:t>
            </a:r>
            <a:r>
              <a:rPr lang="en-GB" noProof="0" dirty="0" err="1" smtClean="0">
                <a:latin typeface="Montserrat Light" panose="00000400000000000000" pitchFamily="2" charset="0"/>
              </a:rPr>
              <a:t>zusätzliche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  <a:r>
              <a:rPr lang="en-GB" noProof="0" dirty="0" err="1" smtClean="0">
                <a:latin typeface="Montserrat Light" panose="00000400000000000000" pitchFamily="2" charset="0"/>
              </a:rPr>
              <a:t>Mitarbeiter:innen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  <a:r>
              <a:rPr lang="en-GB" noProof="0" dirty="0" err="1" smtClean="0">
                <a:latin typeface="Montserrat Light" panose="00000400000000000000" pitchFamily="2" charset="0"/>
              </a:rPr>
              <a:t>einstellen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69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smtClean="0">
                <a:latin typeface="Montserrat" panose="00000500000000000000" pitchFamily="2" charset="0"/>
              </a:rPr>
              <a:t>Mein Projekt: </a:t>
            </a:r>
            <a:r>
              <a:rPr lang="en-GB" noProof="0" dirty="0" smtClean="0">
                <a:latin typeface="Montserrat" panose="00000500000000000000" pitchFamily="2" charset="0"/>
              </a:rPr>
              <a:t/>
            </a:r>
            <a:br>
              <a:rPr lang="en-GB" noProof="0" dirty="0" smtClean="0">
                <a:latin typeface="Montserrat" panose="00000500000000000000" pitchFamily="2" charset="0"/>
              </a:rPr>
            </a:br>
            <a:r>
              <a:rPr lang="en-GB" noProof="0" dirty="0" err="1" smtClean="0">
                <a:latin typeface="Montserrat" panose="00000500000000000000" pitchFamily="2" charset="0"/>
              </a:rPr>
              <a:t>Umsetzung</a:t>
            </a:r>
            <a:r>
              <a:rPr lang="en-GB" noProof="0" dirty="0" smtClean="0">
                <a:latin typeface="Montserrat" panose="00000500000000000000" pitchFamily="2" charset="0"/>
              </a:rPr>
              <a:t> </a:t>
            </a:r>
            <a:endParaRPr lang="en-GB" noProof="0" dirty="0">
              <a:latin typeface="Montserrat" panose="00000500000000000000" pitchFamily="2" charset="0"/>
            </a:endParaRPr>
          </a:p>
        </p:txBody>
      </p:sp>
      <p:graphicFrame>
        <p:nvGraphicFramePr>
          <p:cNvPr id="7" name="Tabelle 6" descr="Überlegen Sie sich Ihre Meilensteine und die dazugehörigen Aufgaben für das erste Jahr. Wer wird die Verantwortung für die einzelnen Schritte haben und wann sind welche Aufgaben zu erfüllen. " title="Ihr Meilensteinpla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144139"/>
              </p:ext>
            </p:extLst>
          </p:nvPr>
        </p:nvGraphicFramePr>
        <p:xfrm>
          <a:off x="677131" y="1361436"/>
          <a:ext cx="7818114" cy="4995031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1476621">
                  <a:extLst>
                    <a:ext uri="{9D8B030D-6E8A-4147-A177-3AD203B41FA5}">
                      <a16:colId xmlns:a16="http://schemas.microsoft.com/office/drawing/2014/main" val="44989600"/>
                    </a:ext>
                  </a:extLst>
                </a:gridCol>
                <a:gridCol w="998123">
                  <a:extLst>
                    <a:ext uri="{9D8B030D-6E8A-4147-A177-3AD203B41FA5}">
                      <a16:colId xmlns:a16="http://schemas.microsoft.com/office/drawing/2014/main" val="4136858286"/>
                    </a:ext>
                  </a:extLst>
                </a:gridCol>
                <a:gridCol w="385684">
                  <a:extLst>
                    <a:ext uri="{9D8B030D-6E8A-4147-A177-3AD203B41FA5}">
                      <a16:colId xmlns:a16="http://schemas.microsoft.com/office/drawing/2014/main" val="4220626133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1952853118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2241477834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1544993450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2224317713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472950771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2311367549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4199371199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1285225124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581086025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4260438434"/>
                    </a:ext>
                  </a:extLst>
                </a:gridCol>
                <a:gridCol w="445371">
                  <a:extLst>
                    <a:ext uri="{9D8B030D-6E8A-4147-A177-3AD203B41FA5}">
                      <a16:colId xmlns:a16="http://schemas.microsoft.com/office/drawing/2014/main" val="1171937216"/>
                    </a:ext>
                  </a:extLst>
                </a:gridCol>
                <a:gridCol w="58605">
                  <a:extLst>
                    <a:ext uri="{9D8B030D-6E8A-4147-A177-3AD203B41FA5}">
                      <a16:colId xmlns:a16="http://schemas.microsoft.com/office/drawing/2014/main" val="1105805627"/>
                    </a:ext>
                  </a:extLst>
                </a:gridCol>
              </a:tblGrid>
              <a:tr h="2177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Verantwortliche Person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err="1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Zeitplan</a:t>
                      </a:r>
                      <a:r>
                        <a:rPr lang="en-GB" sz="800" b="1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Erstes Jahr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884458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März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kern="12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de-AT" sz="800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800" kern="1200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endParaRPr lang="de-AT" sz="800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Juni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Juli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Okt.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2832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Meilenstein 1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...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0415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46344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00892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3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8221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Meilenstein 2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8675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2675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9489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3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59106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Meilenstein 3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06681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9019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3928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3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0566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Meilenstein 4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6006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1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991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2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4717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3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69312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Meilenstein 5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920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1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36102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2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033194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 3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087823"/>
                  </a:ext>
                </a:extLst>
              </a:tr>
            </a:tbl>
          </a:graphicData>
        </a:graphic>
      </p:graphicFrame>
      <p:pic>
        <p:nvPicPr>
          <p:cNvPr id="4" name="Grafik 3" title="Dekorative Darstellung eines Bleistift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9808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dde413db-0745-4f3a-8dca-564dc7ff6f7d"/>
    <ds:schemaRef ds:uri="http://purl.org/dc/dcmitype/"/>
    <ds:schemaRef ds:uri="08b0a3ee-3d2a-451c-9a1a-7e5d5b0c9c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320</Words>
  <Application>Microsoft Office PowerPoint</Application>
  <PresentationFormat>Bildschirmpräsentation (4:3)</PresentationFormat>
  <Paragraphs>219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Umsetzung</vt:lpstr>
      <vt:lpstr>Mein Projekt:  Umsetzung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2022-04-28T14:30:06Z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