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384" r:id="rId5"/>
    <p:sldId id="383" r:id="rId6"/>
    <p:sldId id="385" r:id="rId7"/>
    <p:sldId id="386" r:id="rId8"/>
    <p:sldId id="387" r:id="rId9"/>
  </p:sldIdLst>
  <p:sldSz cx="9144000" cy="6858000" type="screen4x3"/>
  <p:notesSz cx="6797675" cy="9926638"/>
  <p:custDataLst>
    <p:tags r:id="rId12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D7DB"/>
    <a:srgbClr val="C0C0C0"/>
    <a:srgbClr val="B2B2B2"/>
    <a:srgbClr val="003399"/>
    <a:srgbClr val="5779A7"/>
    <a:srgbClr val="0066CC"/>
    <a:srgbClr val="C8A000"/>
    <a:srgbClr val="CBDDEF"/>
    <a:srgbClr val="0096D3"/>
    <a:srgbClr val="E7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5470" autoAdjust="0"/>
  </p:normalViewPr>
  <p:slideViewPr>
    <p:cSldViewPr snapToGrid="0" showGuides="1">
      <p:cViewPr varScale="1">
        <p:scale>
          <a:sx n="40" d="100"/>
          <a:sy n="40" d="100"/>
        </p:scale>
        <p:origin x="51" y="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29.04.2022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t>29.04.2022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/>
              <a:t>Platzhalter für Objekte</a:t>
            </a:r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t>29.04.2022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Von der Europäischen Union kofinanziertes Projekt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86498" y="167640"/>
            <a:ext cx="6722639" cy="1084586"/>
          </a:xfrm>
        </p:spPr>
        <p:txBody>
          <a:bodyPr/>
          <a:lstStyle/>
          <a:p>
            <a:pPr>
              <a:tabLst>
                <a:tab pos="2603500" algn="l"/>
              </a:tabLst>
            </a:pPr>
            <a:r>
              <a:rPr lang="en-GB" dirty="0" smtClean="0"/>
              <a:t>Innovation und Krise</a:t>
            </a:r>
            <a:endParaRPr lang="en-GB" noProof="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32514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Leitfragen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Montserrat Light" panose="00000400000000000000" pitchFamily="2" charset="0"/>
              </a:rPr>
              <a:t>Was war die letzte Krise, die Ihre Organisation getroffen hat oder welche Art von Krise könnte Ihre Organisation treffen? 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Montserrat Light" panose="00000400000000000000" pitchFamily="2" charset="0"/>
              </a:rPr>
              <a:t>Wenn Ihr Projekt eine Krise durchgemacht hat (z. B. COVID-19), wie hat es diese bewältigt? Welche Strukturen und Prozesse haben Ihrer Organisation geholfen, die Krise gut zu überstehen?</a:t>
            </a:r>
          </a:p>
          <a:p>
            <a:pPr>
              <a:spcBef>
                <a:spcPts val="1200"/>
              </a:spcBef>
            </a:pPr>
            <a:r>
              <a:rPr lang="en-GB" dirty="0" smtClean="0">
                <a:latin typeface="Montserrat Light" panose="00000400000000000000" pitchFamily="2" charset="0"/>
              </a:rPr>
              <a:t>Was funktioniert in Ihrer Organisation im Hinblick auf die Grundsätze des Innovationsmanagements gut und was sollte verbessert werden? Denken Sie über jedes Prinzip auf den nächsten Folien nach. </a:t>
            </a:r>
          </a:p>
          <a:p>
            <a:pPr lvl="2">
              <a:spcBef>
                <a:spcPts val="1200"/>
              </a:spcBef>
            </a:pPr>
            <a:r>
              <a:rPr lang="en-GB" dirty="0" smtClean="0">
                <a:latin typeface="Montserrat Light" panose="00000400000000000000" pitchFamily="2" charset="0"/>
              </a:rPr>
              <a:t>Welche Maßnahmen haben Sie nach diesem Prinzip ergriffen?</a:t>
            </a:r>
          </a:p>
          <a:p>
            <a:pPr lvl="2">
              <a:spcBef>
                <a:spcPts val="1200"/>
              </a:spcBef>
            </a:pPr>
            <a:r>
              <a:rPr lang="en-GB" dirty="0" smtClean="0">
                <a:latin typeface="Montserrat Light" panose="00000400000000000000" pitchFamily="2" charset="0"/>
              </a:rPr>
              <a:t>Was würden Sie in Zukunft tun, um diesen Grundsatz besser umzusetzen?</a:t>
            </a:r>
            <a:endParaRPr lang="en-US" dirty="0" smtClean="0">
              <a:latin typeface="Montserrat Light" panose="00000400000000000000" pitchFamily="2" charset="0"/>
            </a:endParaRPr>
          </a:p>
          <a:p>
            <a:pPr lvl="2">
              <a:spcBef>
                <a:spcPts val="1200"/>
              </a:spcBef>
            </a:pPr>
            <a:endParaRPr lang="en-US" dirty="0" smtClean="0">
              <a:latin typeface="Montserrat Light" panose="00000400000000000000" pitchFamily="2" charset="0"/>
            </a:endParaRPr>
          </a:p>
          <a:p>
            <a:pPr lvl="1">
              <a:spcBef>
                <a:spcPts val="1200"/>
              </a:spcBef>
            </a:pPr>
            <a:endParaRPr lang="en-US" dirty="0" smtClean="0">
              <a:latin typeface="Montserrat Light" panose="00000400000000000000" pitchFamily="2" charset="0"/>
            </a:endParaRPr>
          </a:p>
          <a:p>
            <a:pPr>
              <a:spcBef>
                <a:spcPts val="1200"/>
              </a:spcBef>
            </a:pPr>
            <a:endParaRPr lang="en-GB" noProof="0" dirty="0" smtClean="0">
              <a:latin typeface="Montserrat Light" panose="00000400000000000000" pitchFamily="50" charset="0"/>
            </a:endParaRPr>
          </a:p>
          <a:p>
            <a:pPr>
              <a:spcBef>
                <a:spcPts val="1200"/>
              </a:spcBef>
            </a:pPr>
            <a:endParaRPr lang="en-GB" b="1" noProof="0" dirty="0" smtClean="0">
              <a:latin typeface="Montserrat Light" panose="00000400000000000000" pitchFamily="50" charset="0"/>
            </a:endParaRPr>
          </a:p>
          <a:p>
            <a:pPr marL="0" indent="0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07972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Mein Projekt</a:t>
            </a:r>
            <a:r>
              <a:rPr lang="en-GB" i="1" dirty="0" smtClean="0"/>
              <a:t>:</a:t>
            </a:r>
            <a:br>
              <a:rPr lang="en-GB" i="1" dirty="0" smtClean="0"/>
            </a:br>
            <a:r>
              <a:rPr lang="en-GB" dirty="0"/>
              <a:t>Innovation und Krise</a:t>
            </a:r>
            <a:endParaRPr lang="de-AT" dirty="0"/>
          </a:p>
        </p:txBody>
      </p:sp>
      <p:sp>
        <p:nvSpPr>
          <p:cNvPr id="7" name="Прямоугольник 5" descr="Überlegen Sie, welche Maßnahmen Sie nach diesem Prinzip ergriffen haben." title="Wertermittl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11" name="Прямоугольник 5" descr="Überlegen Sie hier, was Sie in Zukunft tun, um diesen Grundsatz besser umzusetzen." title="Wertermittl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6" name="Inhaltsplatzhalter 5" title="Wertermittlu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4734" y="1184562"/>
            <a:ext cx="2412000" cy="750032"/>
          </a:xfrm>
          <a:prstGeom prst="rect">
            <a:avLst/>
          </a:prstGeom>
        </p:spPr>
      </p:pic>
      <p:sp>
        <p:nvSpPr>
          <p:cNvPr id="25" name="Прямоугольник 5" descr="Überlegen Sie, welche Maßnahmen Sie nach diesem Prinzip ergriffen haben." title="Zukunftsgerichtete Führ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24" name="Прямоугольник 5" descr="Überlegen Sie hier, was Sie in Zukunft tun, um diesen Grundsatz besser umzusetzen." title="Zukunftsgerichtete Führ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3" name="Textfeld 2"/>
          <p:cNvSpPr txBox="1"/>
          <p:nvPr/>
        </p:nvSpPr>
        <p:spPr>
          <a:xfrm>
            <a:off x="4026265" y="1464876"/>
            <a:ext cx="1457016" cy="276999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 smtClean="0">
                <a:solidFill>
                  <a:srgbClr val="003399"/>
                </a:solidFill>
                <a:latin typeface="Montserrat" pitchFamily="2" charset="0"/>
              </a:rPr>
              <a:t>Wertermittlung</a:t>
            </a:r>
            <a:endParaRPr lang="de-AT" sz="1200" dirty="0">
              <a:solidFill>
                <a:srgbClr val="003399"/>
              </a:solidFill>
              <a:latin typeface="Montserrat" pitchFamily="2" charset="0"/>
            </a:endParaRPr>
          </a:p>
        </p:txBody>
      </p:sp>
      <p:pic>
        <p:nvPicPr>
          <p:cNvPr id="26" name="Inhaltsplatzhalter 5" title="Zukunftsgerichtete Führu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0224"/>
            <a:ext cx="2412000" cy="752307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247402" y="3956578"/>
            <a:ext cx="1457016" cy="461665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Zukunftsgerich-tete Führung</a:t>
            </a:r>
          </a:p>
        </p:txBody>
      </p:sp>
      <p:pic>
        <p:nvPicPr>
          <p:cNvPr id="23" name="Grafik 22" title="Dekorative Darstellung eines Bleistift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498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Mein Projekt</a:t>
            </a:r>
            <a:r>
              <a:rPr lang="en-GB" i="1" dirty="0" smtClean="0"/>
              <a:t>:</a:t>
            </a:r>
            <a:br>
              <a:rPr lang="en-GB" i="1" dirty="0" smtClean="0"/>
            </a:br>
            <a:r>
              <a:rPr lang="en-GB" dirty="0"/>
              <a:t>Innovation und Krise</a:t>
            </a:r>
            <a:endParaRPr lang="de-AT" dirty="0"/>
          </a:p>
        </p:txBody>
      </p:sp>
      <p:sp>
        <p:nvSpPr>
          <p:cNvPr id="7" name="Прямоугольник 5" descr="Überlegen Sie, welche Maßnahmen Sie nach diesem Prinzip ergriffen haben." title="Strategische Ausricht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11" name="Прямоугольник 5" descr="Überlegen Sie hier, was Sie in Zukunft tun, um diesen Grundsatz besser umzusetzen." title="Strategische Ausrichtung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6" name="Inhaltsplatzhalter 5" title="Strategische Ausrichtu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864" y="1184562"/>
            <a:ext cx="2412000" cy="751279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026265" y="1357151"/>
            <a:ext cx="1457016" cy="461665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Strategische Ausrichtung</a:t>
            </a:r>
          </a:p>
        </p:txBody>
      </p:sp>
      <p:sp>
        <p:nvSpPr>
          <p:cNvPr id="25" name="Прямоугольник 5" descr="Überlegen Sie, welche Maßnahmen Sie nach diesem Prinzip ergriffen haben." title="Kultur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24" name="Прямоугольник 5" descr="Überlegen Sie hier, was Sie in Zukunft tun, um diesen Grundsatz besser umzusetzen." title="Kultur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26" name="Inhaltsplatzhalter 5" title="Kultur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1974"/>
            <a:ext cx="2412000" cy="749006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253194" y="4010864"/>
            <a:ext cx="1457016" cy="276999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Kultur</a:t>
            </a:r>
          </a:p>
        </p:txBody>
      </p:sp>
      <p:pic>
        <p:nvPicPr>
          <p:cNvPr id="23" name="Grafik 22" title="Dekorative Darstellung eines Bleistift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074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Mein Projekt</a:t>
            </a:r>
            <a:r>
              <a:rPr lang="en-GB" i="1" dirty="0" smtClean="0"/>
              <a:t>:</a:t>
            </a:r>
            <a:br>
              <a:rPr lang="en-GB" i="1" dirty="0" smtClean="0"/>
            </a:br>
            <a:r>
              <a:rPr lang="en-GB" dirty="0"/>
              <a:t>Innovation und Krise</a:t>
            </a:r>
            <a:endParaRPr lang="de-AT" dirty="0"/>
          </a:p>
        </p:txBody>
      </p:sp>
      <p:sp>
        <p:nvSpPr>
          <p:cNvPr id="7" name="Прямоугольник 5" descr="Überlegen Sie, welche Maßnahmen Sie nach diesem Prinzip ergriffen haben." title="Erkenntnisse nutz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11" name="Прямоугольник 5" descr="Überlegen Sie hier, was Sie in Zukunft tun, um diesen Grundsatz besser umzusetzen." title="Erkenntnisse nutz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536" y="1184561"/>
            <a:ext cx="2412000" cy="755804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216497" y="1370807"/>
            <a:ext cx="1457016" cy="461665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Erkenntnisse nutzen</a:t>
            </a:r>
          </a:p>
        </p:txBody>
      </p:sp>
      <p:sp>
        <p:nvSpPr>
          <p:cNvPr id="25" name="Прямоугольник 5" descr="Überlegen Sie, welche Maßnahmen Sie nach diesem Prinzip ergriffen haben." title="Unsicherheiten bewältig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24" name="Прямоугольник 5" descr="Überlegen Sie hier, was Sie in Zukunft tun, um diesen Grundsatz besser umzusetzen." title="Unsicherheiten bewältig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8614" y="3753182"/>
            <a:ext cx="2412000" cy="746728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147124" y="3888723"/>
            <a:ext cx="1457016" cy="461665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Unsicherheiten bewältigen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083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Mein Projekt</a:t>
            </a:r>
            <a:r>
              <a:rPr lang="en-GB" i="1" dirty="0" smtClean="0"/>
              <a:t>:</a:t>
            </a:r>
            <a:br>
              <a:rPr lang="en-GB" i="1" dirty="0" smtClean="0"/>
            </a:br>
            <a:r>
              <a:rPr lang="en-GB" dirty="0"/>
              <a:t>Innovation und Krise</a:t>
            </a:r>
            <a:endParaRPr lang="de-AT" dirty="0"/>
          </a:p>
        </p:txBody>
      </p:sp>
      <p:sp>
        <p:nvSpPr>
          <p:cNvPr id="7" name="Прямоугольник 5" descr="Überlegen Sie, welche Maßnahmen Sie nach diesem Prinzip ergriffen haben." title="Flexible Struktur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1583702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1583702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50884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11" name="Прямоугольник 5" descr="Überlegen Sie hier, was Sie in Zukunft tun, um diesen Grundsatz besser umzusetzen." title="Flexible Strukturen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1583703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1583702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754773" y="2068879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202" y="1184561"/>
            <a:ext cx="2412000" cy="755606"/>
          </a:xfrm>
          <a:prstGeom prst="rect">
            <a:avLst/>
          </a:prstGeom>
        </p:spPr>
      </p:pic>
      <p:sp>
        <p:nvSpPr>
          <p:cNvPr id="18" name="Textfeld 17"/>
          <p:cNvSpPr txBox="1"/>
          <p:nvPr/>
        </p:nvSpPr>
        <p:spPr>
          <a:xfrm>
            <a:off x="4318591" y="1320643"/>
            <a:ext cx="1354922" cy="461665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Flexible Strukturen</a:t>
            </a:r>
          </a:p>
        </p:txBody>
      </p:sp>
      <p:sp>
        <p:nvSpPr>
          <p:cNvPr id="25" name="Прямоугольник 5" descr="Überlegen Sie, welche Maßnahmen Sie nach diesem Prinzip ergriffen haben." title="Systemansatz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264444" y="4149364"/>
            <a:ext cx="4203861" cy="2055043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C875570A-727D-8340-8734-61F2BA8404A6}"/>
              </a:ext>
            </a:extLst>
          </p:cNvPr>
          <p:cNvSpPr txBox="1"/>
          <p:nvPr/>
        </p:nvSpPr>
        <p:spPr>
          <a:xfrm>
            <a:off x="259336" y="4149364"/>
            <a:ext cx="3030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Welche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Maßnahmen haben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Sie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nach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diesem 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Prinzip 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ergriffen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  <a:endParaRPr lang="ru-RU" sz="1200" dirty="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50884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sp>
        <p:nvSpPr>
          <p:cNvPr id="24" name="Прямоугольник 5" descr="Überlegen Sie hier, was Sie in Zukunft tun, um diesen Grundsatz besser umzusetzen." title="Systemansatz zum selbst Befüllen">
            <a:extLst>
              <a:ext uri="{FF2B5EF4-FFF2-40B4-BE49-F238E27FC236}">
                <a16:creationId xmlns:a16="http://schemas.microsoft.com/office/drawing/2014/main" id="{625CB984-2243-8C4D-8E2D-D2AC011C294F}"/>
              </a:ext>
            </a:extLst>
          </p:cNvPr>
          <p:cNvSpPr/>
          <p:nvPr/>
        </p:nvSpPr>
        <p:spPr>
          <a:xfrm>
            <a:off x="4668333" y="4149365"/>
            <a:ext cx="4203861" cy="2055042"/>
          </a:xfrm>
          <a:prstGeom prst="rect">
            <a:avLst/>
          </a:prstGeom>
          <a:solidFill>
            <a:srgbClr val="57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19">
            <a:extLst>
              <a:ext uri="{FF2B5EF4-FFF2-40B4-BE49-F238E27FC236}">
                <a16:creationId xmlns:a16="http://schemas.microsoft.com/office/drawing/2014/main" id="{FBB9A740-35A9-C54D-86E7-8400EE4CAF97}"/>
              </a:ext>
            </a:extLst>
          </p:cNvPr>
          <p:cNvSpPr txBox="1"/>
          <p:nvPr/>
        </p:nvSpPr>
        <p:spPr>
          <a:xfrm>
            <a:off x="5625893" y="4149364"/>
            <a:ext cx="3246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Was würden Sie in Zukunft tun</a:t>
            </a:r>
            <a:r>
              <a:rPr lang="en-GB" sz="1200" dirty="0" smtClean="0">
                <a:solidFill>
                  <a:schemeClr val="bg1"/>
                </a:solidFill>
                <a:latin typeface="Montserrat" panose="00000500000000000000" pitchFamily="2" charset="0"/>
              </a:rPr>
              <a:t>, um diesen Grundsatz besser umzusetzen</a:t>
            </a:r>
            <a:r>
              <a:rPr lang="en-GB" sz="1200" dirty="0">
                <a:solidFill>
                  <a:schemeClr val="bg1"/>
                </a:solidFill>
                <a:latin typeface="Montserrat" panose="00000500000000000000" pitchFamily="2" charset="0"/>
              </a:rPr>
              <a:t>?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4754773" y="4605698"/>
            <a:ext cx="40309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 smtClean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AT" sz="1100" dirty="0"/>
              <a:t>...</a:t>
            </a:r>
          </a:p>
          <a:p>
            <a:endParaRPr lang="de-AT" sz="1100" dirty="0" smtClean="0"/>
          </a:p>
        </p:txBody>
      </p:sp>
      <p:pic>
        <p:nvPicPr>
          <p:cNvPr id="26" name="Inhaltsplatzhalter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115" y="3750223"/>
            <a:ext cx="2412000" cy="754370"/>
          </a:xfrm>
          <a:prstGeom prst="rect">
            <a:avLst/>
          </a:prstGeom>
        </p:spPr>
      </p:pic>
      <p:sp>
        <p:nvSpPr>
          <p:cNvPr id="19" name="Textfeld 18"/>
          <p:cNvSpPr txBox="1"/>
          <p:nvPr/>
        </p:nvSpPr>
        <p:spPr>
          <a:xfrm>
            <a:off x="4216497" y="3978611"/>
            <a:ext cx="1457016" cy="276999"/>
          </a:xfrm>
          <a:prstGeom prst="rect">
            <a:avLst/>
          </a:prstGeom>
          <a:solidFill>
            <a:srgbClr val="CCD7DB"/>
          </a:solidFill>
        </p:spPr>
        <p:txBody>
          <a:bodyPr wrap="square" rtlCol="0">
            <a:spAutoFit/>
          </a:bodyPr>
          <a:lstStyle/>
          <a:p>
            <a:r>
              <a:rPr lang="de-AT" sz="1200" dirty="0">
                <a:solidFill>
                  <a:srgbClr val="003399"/>
                </a:solidFill>
                <a:latin typeface="Montserrat" pitchFamily="2" charset="0"/>
              </a:rPr>
              <a:t>Systemansatz</a:t>
            </a:r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4734" y="278467"/>
            <a:ext cx="493571" cy="493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11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dde413db-0745-4f3a-8dca-564dc7ff6f7d"/>
    <ds:schemaRef ds:uri="http://purl.org/dc/elements/1.1/"/>
    <ds:schemaRef ds:uri="http://schemas.microsoft.com/office/2006/metadata/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377</Words>
  <Application>Microsoft Office PowerPoint</Application>
  <PresentationFormat>Bildschirmpräsentation (4:3)</PresentationFormat>
  <Paragraphs>86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5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Innovation und Krise</vt:lpstr>
      <vt:lpstr>Mein Projekt: Innovation und Krise</vt:lpstr>
      <vt:lpstr>Mein Projekt: Innovation und Krise</vt:lpstr>
      <vt:lpstr>Mein Projekt: Innovation und Krise</vt:lpstr>
      <vt:lpstr>Mein Projekt: Innovation und Krise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, docId:8E5E960C2903AEE750D2B414A2391A25</cp:keywords>
  <cp:lastModifiedBy/>
  <cp:revision>1</cp:revision>
  <dcterms:created xsi:type="dcterms:W3CDTF">2018-09-18T10:01:00Z</dcterms:created>
  <dcterms:modified xsi:type="dcterms:W3CDTF">2022-04-29T06:35:23Z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