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9" r:id="rId5"/>
    <p:sldId id="390" r:id="rId6"/>
    <p:sldId id="391" r:id="rId7"/>
    <p:sldId id="393" r:id="rId8"/>
    <p:sldId id="394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6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2000" i="1" dirty="0" smtClean="0">
              <a:latin typeface="Montserrat Light" panose="00000400000000000000" pitchFamily="50" charset="0"/>
            </a:rPr>
            <a:t>Project manager</a:t>
          </a:r>
          <a:endParaRPr lang="de-DE" sz="2000" i="1" dirty="0">
            <a:latin typeface="Montserrat Light" panose="00000400000000000000" pitchFamily="50" charset="0"/>
          </a:endParaRP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Marketing</a:t>
          </a:r>
        </a:p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manager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Finance </a:t>
          </a:r>
        </a:p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manager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Service A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Service C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Service B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2000" i="1" dirty="0" smtClean="0">
              <a:latin typeface="Montserrat Light" panose="00000400000000000000" pitchFamily="50" charset="0"/>
            </a:rPr>
            <a:t>…</a:t>
          </a:r>
          <a:endParaRPr lang="de-DE" sz="2000" i="1" dirty="0">
            <a:latin typeface="Montserrat Light" panose="00000400000000000000" pitchFamily="50" charset="0"/>
          </a:endParaRP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…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smtClean="0">
              <a:latin typeface="Montserrat Light" panose="00000400000000000000" pitchFamily="50" charset="0"/>
            </a:rPr>
            <a:t>…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..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…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smtClean="0">
              <a:latin typeface="Montserrat Light" panose="00000400000000000000" pitchFamily="50" charset="0"/>
            </a:rPr>
            <a:t>..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i="1" kern="1200" dirty="0" smtClean="0">
              <a:latin typeface="Montserrat Light" panose="00000400000000000000" pitchFamily="50" charset="0"/>
            </a:rPr>
            <a:t>Project manager</a:t>
          </a:r>
          <a:endParaRPr lang="de-DE" sz="2000" i="1" kern="1200" dirty="0">
            <a:latin typeface="Montserrat Light" panose="00000400000000000000" pitchFamily="50" charset="0"/>
          </a:endParaRP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Service A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Service B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Service C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Marketing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manager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Finance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manager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148580" y="1311570"/>
        <a:ext cx="1734535" cy="867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i="1" kern="1200" dirty="0" smtClean="0">
              <a:latin typeface="Montserrat Light" panose="00000400000000000000" pitchFamily="50" charset="0"/>
            </a:rPr>
            <a:t>…</a:t>
          </a:r>
          <a:endParaRPr lang="de-DE" sz="2000" i="1" kern="1200" dirty="0">
            <a:latin typeface="Montserrat Light" panose="00000400000000000000" pitchFamily="50" charset="0"/>
          </a:endParaRP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..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..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…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…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smtClean="0">
              <a:latin typeface="Montserrat Light" panose="00000400000000000000" pitchFamily="50" charset="0"/>
            </a:rPr>
            <a:t>…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148580" y="1311570"/>
        <a:ext cx="1734535" cy="86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02.05.2022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noProof="0" dirty="0" smtClean="0"/>
              <a:t>Organizational structure &amp; partners</a:t>
            </a:r>
            <a:endParaRPr lang="en-GB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50" charset="0"/>
              </a:rPr>
              <a:t>What are the roles, responsibilities and skills of your current core team? 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50" charset="0"/>
              </a:rPr>
              <a:t>Which personnel and skills are additionally needed to successfully implement your project? How do you obtain and train new employees or volunteers?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50" charset="0"/>
              </a:rPr>
              <a:t>What are your organizational structure and processes? How can you illustrate those in an organizational chart? 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50" charset="0"/>
              </a:rPr>
              <a:t>Which external partners do you need? What is their interest and influence on your project? How do you communicate and engage with those external partners? </a:t>
            </a: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75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noProof="0" dirty="0" smtClean="0"/>
              <a:t>Organizational structure &amp; partners</a:t>
            </a:r>
            <a:endParaRPr lang="en-GB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50" charset="0"/>
              </a:rPr>
              <a:t>Organizational chart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 descr="An organisational chart is shown. The project management is at the top. This is connected to the levels below. &#10;On the second level is the person responsible for marketing and finance. The services A, B and C are shown on the third level. " title="Organisational chart "/>
          <p:cNvGraphicFramePr/>
          <p:nvPr>
            <p:extLst>
              <p:ext uri="{D42A27DB-BD31-4B8C-83A1-F6EECF244321}">
                <p14:modId xmlns:p14="http://schemas.microsoft.com/office/powerpoint/2010/main" val="1392043691"/>
              </p:ext>
            </p:extLst>
          </p:nvPr>
        </p:nvGraphicFramePr>
        <p:xfrm>
          <a:off x="1560523" y="2267212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590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noProof="0" dirty="0" smtClean="0"/>
              <a:t>Organizational structure &amp; partners</a:t>
            </a:r>
            <a:endParaRPr lang="en-GB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50" charset="0"/>
              </a:rPr>
              <a:t>Stakeholder matrix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 descr="The chart shows a stakeholder matrix and the extent of their interest and influence on the project. &#10;The matrix shows the level of influence on the left and the level of interest on the top. Influence and interest are divided into low and high. Depending on how a stakeholder is classified, the type of communication and involvement will vary. &#10;" title="Stakeholder matrix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49705"/>
              </p:ext>
            </p:extLst>
          </p:nvPr>
        </p:nvGraphicFramePr>
        <p:xfrm>
          <a:off x="507546" y="2259319"/>
          <a:ext cx="8128909" cy="365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Level of interest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Low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High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Level </a:t>
                      </a:r>
                      <a:r>
                        <a:rPr lang="en-GB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of</a:t>
                      </a:r>
                      <a:r>
                        <a:rPr lang="en-GB" sz="1200" baseline="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influence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High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Who</a:t>
                      </a: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has a high level of influence and a low level of interest in your project?  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Keep satisfied!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Who</a:t>
                      </a: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has a high level of influence and high level of interest in your project?  </a:t>
                      </a:r>
                      <a:endParaRPr lang="en-GB" sz="1100" b="1" i="1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smtClean="0">
                          <a:effectLst/>
                          <a:latin typeface="Montserrat"/>
                        </a:rPr>
                        <a:t>Manage closely!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Low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Who</a:t>
                      </a: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has a low level of influence and a low level of interest in your project?  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Monitor </a:t>
                      </a:r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with minimal </a:t>
                      </a:r>
                      <a:r>
                        <a:rPr lang="en-GB" sz="1100" b="1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effort!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Who</a:t>
                      </a: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has a low level of influence and a high level of interest in your project?  </a:t>
                      </a:r>
                      <a:endParaRPr lang="en-GB" sz="1100" b="1" i="1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smtClean="0">
                          <a:effectLst/>
                          <a:latin typeface="Montserrat"/>
                        </a:rPr>
                        <a:t>Keep informed!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16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Organizational structure &amp; partners</a:t>
            </a:r>
            <a:endParaRPr lang="en-GB" sz="2000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50" charset="0"/>
              </a:rPr>
              <a:t>Organizational chart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 descr="Here you can create your organisation chart for your organisation. " title="Organisation chart to fill in yourself"/>
          <p:cNvGraphicFramePr/>
          <p:nvPr>
            <p:extLst>
              <p:ext uri="{D42A27DB-BD31-4B8C-83A1-F6EECF244321}">
                <p14:modId xmlns:p14="http://schemas.microsoft.com/office/powerpoint/2010/main" val="627558110"/>
              </p:ext>
            </p:extLst>
          </p:nvPr>
        </p:nvGraphicFramePr>
        <p:xfrm>
          <a:off x="1605546" y="2180675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Grafik 10" title="Decorative depiction of a pencil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21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Organizational structure &amp; partners</a:t>
            </a:r>
            <a:endParaRPr lang="en-GB" sz="2000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50" charset="0"/>
              </a:rPr>
              <a:t>Stakeholder matrix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 descr="Here you can consider which stakeholders have a high or low level of interest and influence on your project. Depending on the classification, you can subsequently take appropriate measures." title="Stakeholder matrix to fill in yourself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86000"/>
              </p:ext>
            </p:extLst>
          </p:nvPr>
        </p:nvGraphicFramePr>
        <p:xfrm>
          <a:off x="579112" y="2360058"/>
          <a:ext cx="8128909" cy="348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Level of interest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Low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High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Level </a:t>
                      </a:r>
                      <a:r>
                        <a:rPr lang="en-GB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of</a:t>
                      </a:r>
                      <a:r>
                        <a:rPr lang="en-GB" sz="1200" baseline="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influence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High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effectLst/>
                          <a:latin typeface="Montserrat"/>
                        </a:rPr>
                        <a:t>Low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pic>
        <p:nvPicPr>
          <p:cNvPr id="9" name="Grafik 8" title="Decorative depiction of a penc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98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255</Words>
  <Application>Microsoft Office PowerPoint</Application>
  <PresentationFormat>Bildschirmpräsentation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Organizational structure &amp; partners</vt:lpstr>
      <vt:lpstr>Organizational structure &amp; partners</vt:lpstr>
      <vt:lpstr>Organizational structure &amp; partners</vt:lpstr>
      <vt:lpstr>My Project: Organizational structure &amp; partners</vt:lpstr>
      <vt:lpstr>My Project: Organizational structure &amp; partners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2022-05-02T12:10:59Z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