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355" r:id="rId5"/>
    <p:sldId id="356" r:id="rId6"/>
    <p:sldId id="377" r:id="rId7"/>
  </p:sldIdLst>
  <p:sldSz cx="9144000" cy="6858000" type="screen4x3"/>
  <p:notesSz cx="6797675" cy="9926638"/>
  <p:custDataLst>
    <p:tags r:id="rId10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18" autoAdjust="0"/>
    <p:restoredTop sz="96379" autoAdjust="0"/>
  </p:normalViewPr>
  <p:slideViewPr>
    <p:cSldViewPr snapToGrid="0" showGuides="1">
      <p:cViewPr varScale="1">
        <p:scale>
          <a:sx n="97" d="100"/>
          <a:sy n="97" d="100"/>
        </p:scale>
        <p:origin x="39" y="7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Relationship Id="rId56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02.05.2022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02.05.2022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02.05.2022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Finance</a:t>
            </a:r>
            <a:endParaRPr lang="en-GB" noProof="0" dirty="0"/>
          </a:p>
        </p:txBody>
      </p:sp>
      <p:sp>
        <p:nvSpPr>
          <p:cNvPr id="11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b="1" noProof="0" dirty="0" smtClean="0">
                <a:latin typeface="Montserrat Light" panose="00000400000000000000" pitchFamily="2" charset="0"/>
              </a:rPr>
              <a:t>Guiding Questions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2" charset="0"/>
              </a:rPr>
              <a:t>How will the project be financed sustainable way?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2" charset="0"/>
              </a:rPr>
              <a:t>What are your sources of financing?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2" charset="0"/>
              </a:rPr>
              <a:t>Do you have innovative strategies to finance your project?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2" charset="0"/>
              </a:rPr>
              <a:t>How will you ensure that the project is solvent in the long term?</a:t>
            </a:r>
            <a:endParaRPr lang="en-GB" noProof="0" dirty="0" smtClean="0"/>
          </a:p>
          <a:p>
            <a:pPr marL="0" indent="-6351">
              <a:buNone/>
            </a:pP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244454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Finance</a:t>
            </a:r>
            <a:endParaRPr lang="en-GB" noProof="0" dirty="0"/>
          </a:p>
        </p:txBody>
      </p:sp>
      <p:sp>
        <p:nvSpPr>
          <p:cNvPr id="7" name="Rechteck 6"/>
          <p:cNvSpPr/>
          <p:nvPr/>
        </p:nvSpPr>
        <p:spPr>
          <a:xfrm>
            <a:off x="171450" y="3190428"/>
            <a:ext cx="21717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Montserrat Light" panose="00000400000000000000" pitchFamily="2" charset="0"/>
              </a:rPr>
              <a:t>Check out the </a:t>
            </a:r>
            <a:r>
              <a:rPr lang="en-GB" sz="1600" b="1" dirty="0">
                <a:latin typeface="Montserrat Light" panose="00000400000000000000" pitchFamily="2" charset="0"/>
              </a:rPr>
              <a:t>E</a:t>
            </a:r>
            <a:r>
              <a:rPr lang="en-GB" sz="1600" b="1" dirty="0" smtClean="0">
                <a:latin typeface="Montserrat Light" panose="00000400000000000000" pitchFamily="2" charset="0"/>
              </a:rPr>
              <a:t>xcel</a:t>
            </a:r>
            <a:r>
              <a:rPr lang="en-GB" sz="1600" dirty="0" smtClean="0">
                <a:latin typeface="Montserrat Light" panose="00000400000000000000" pitchFamily="2" charset="0"/>
              </a:rPr>
              <a:t> “Financial Plan” to calculate your cash flow and liquidity!</a:t>
            </a:r>
            <a:endParaRPr lang="de-AT" sz="1600" dirty="0"/>
          </a:p>
        </p:txBody>
      </p:sp>
      <p:pic>
        <p:nvPicPr>
          <p:cNvPr id="2" name="Grafik 1" descr="Presentation of the finance plan in Excel" title="Finance pl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150" y="1638119"/>
            <a:ext cx="6721345" cy="417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2059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noProof="0" dirty="0" smtClean="0"/>
              <a:t>My Project: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smtClean="0"/>
              <a:t>Finance</a:t>
            </a:r>
            <a:endParaRPr lang="en-GB" noProof="0" dirty="0"/>
          </a:p>
        </p:txBody>
      </p:sp>
      <p:graphicFrame>
        <p:nvGraphicFramePr>
          <p:cNvPr id="2" name="Tabelle 1" descr="Think about the costs and income for your project over the next five years. " title="Your financial plan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134446"/>
              </p:ext>
            </p:extLst>
          </p:nvPr>
        </p:nvGraphicFramePr>
        <p:xfrm>
          <a:off x="164124" y="1387831"/>
          <a:ext cx="8897813" cy="4614388"/>
        </p:xfrm>
        <a:graphic>
          <a:graphicData uri="http://schemas.openxmlformats.org/drawingml/2006/table">
            <a:tbl>
              <a:tblPr/>
              <a:tblGrid>
                <a:gridCol w="2392796">
                  <a:extLst>
                    <a:ext uri="{9D8B030D-6E8A-4147-A177-3AD203B41FA5}">
                      <a16:colId xmlns:a16="http://schemas.microsoft.com/office/drawing/2014/main" val="1382774397"/>
                    </a:ext>
                  </a:extLst>
                </a:gridCol>
                <a:gridCol w="1327938">
                  <a:extLst>
                    <a:ext uri="{9D8B030D-6E8A-4147-A177-3AD203B41FA5}">
                      <a16:colId xmlns:a16="http://schemas.microsoft.com/office/drawing/2014/main" val="3780651092"/>
                    </a:ext>
                  </a:extLst>
                </a:gridCol>
                <a:gridCol w="1327938">
                  <a:extLst>
                    <a:ext uri="{9D8B030D-6E8A-4147-A177-3AD203B41FA5}">
                      <a16:colId xmlns:a16="http://schemas.microsoft.com/office/drawing/2014/main" val="1723378291"/>
                    </a:ext>
                  </a:extLst>
                </a:gridCol>
                <a:gridCol w="1327938">
                  <a:extLst>
                    <a:ext uri="{9D8B030D-6E8A-4147-A177-3AD203B41FA5}">
                      <a16:colId xmlns:a16="http://schemas.microsoft.com/office/drawing/2014/main" val="3813627410"/>
                    </a:ext>
                  </a:extLst>
                </a:gridCol>
                <a:gridCol w="1327938">
                  <a:extLst>
                    <a:ext uri="{9D8B030D-6E8A-4147-A177-3AD203B41FA5}">
                      <a16:colId xmlns:a16="http://schemas.microsoft.com/office/drawing/2014/main" val="4020638362"/>
                    </a:ext>
                  </a:extLst>
                </a:gridCol>
                <a:gridCol w="1193265">
                  <a:extLst>
                    <a:ext uri="{9D8B030D-6E8A-4147-A177-3AD203B41FA5}">
                      <a16:colId xmlns:a16="http://schemas.microsoft.com/office/drawing/2014/main" val="2416166316"/>
                    </a:ext>
                  </a:extLst>
                </a:gridCol>
              </a:tblGrid>
              <a:tr h="353306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year 1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year 2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year 3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year 4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year 5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826778"/>
                  </a:ext>
                </a:extLst>
              </a:tr>
              <a:tr h="310481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COSTS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581098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(Initial) Investments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071470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Material Costs 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0312218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Personnel Costs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6143763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Infrastructure Costs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59888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Taxes &amp; Fees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575465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Financial Costs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929757"/>
                  </a:ext>
                </a:extLst>
              </a:tr>
              <a:tr h="267655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Total </a:t>
                      </a:r>
                      <a:r>
                        <a:rPr lang="de-A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Costs</a:t>
                      </a:r>
                      <a:endParaRPr lang="de-AT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734009"/>
                  </a:ext>
                </a:extLst>
              </a:tr>
              <a:tr h="310481">
                <a:tc>
                  <a:txBody>
                    <a:bodyPr/>
                    <a:lstStyle/>
                    <a:p>
                      <a:pPr algn="l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REVENUES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084319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Funds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969474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Donations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0216635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Service charges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6030673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Service contract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436675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Membership fees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0867846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Sponsoring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328009"/>
                  </a:ext>
                </a:extLst>
              </a:tr>
              <a:tr h="267655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Cash flow 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067097"/>
                  </a:ext>
                </a:extLst>
              </a:tr>
              <a:tr h="267655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Cash position  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304684"/>
                  </a:ext>
                </a:extLst>
              </a:tr>
              <a:tr h="267655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Liquidity  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04029"/>
                  </a:ext>
                </a:extLst>
              </a:tr>
            </a:tbl>
          </a:graphicData>
        </a:graphic>
      </p:graphicFrame>
      <p:pic>
        <p:nvPicPr>
          <p:cNvPr id="6" name="Grafik 5" title="Decorative depiction of a penci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003" y="289924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9548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7D6B3F-5577-476F-86B7-640F22A7303E}">
  <ds:schemaRefs>
    <ds:schemaRef ds:uri="http://purl.org/dc/terms/"/>
    <ds:schemaRef ds:uri="http://schemas.microsoft.com/office/2006/documentManagement/types"/>
    <ds:schemaRef ds:uri="dde413db-0745-4f3a-8dca-564dc7ff6f7d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a8d9a65-8471-4209-a900-f8e11db75e0a"/>
    <ds:schemaRef ds:uri="08b0a3ee-3d2a-451c-9a1a-7e5d5b0c9c7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195</Words>
  <Application>Microsoft Office PowerPoint</Application>
  <PresentationFormat>Bildschirmpräsentation (4:3)</PresentationFormat>
  <Paragraphs>115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Finance</vt:lpstr>
      <vt:lpstr>Finance</vt:lpstr>
      <vt:lpstr>My Project: Finance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2022-05-02T12:20:56Z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