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151161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1" autoAdjust="0"/>
    <p:restoredTop sz="94657" autoAdjust="0"/>
  </p:normalViewPr>
  <p:slideViewPr>
    <p:cSldViewPr snapToGrid="0">
      <p:cViewPr varScale="1">
        <p:scale>
          <a:sx n="58" d="100"/>
          <a:sy n="58" d="100"/>
        </p:scale>
        <p:origin x="36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B8E94AC-AB2C-455E-809E-70352D9D89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61062-2096-4847-8A78-960BB1D70B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0D122-57C6-4D20-9DED-09E7EA2604D2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90185-61C0-4CEC-B44D-256A069820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841E9-D19C-413D-AA10-F344DCDCE98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10A7D-3C05-43C7-A679-ECC88D9DCB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74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713" y="1749795"/>
            <a:ext cx="12848749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522" y="5615678"/>
            <a:ext cx="11337131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84F9-2C4C-4373-A53E-3BFA9B1A9C15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1020-EA67-4A39-8BB0-5E91AAA018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1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84F9-2C4C-4373-A53E-3BFA9B1A9C15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1020-EA67-4A39-8BB0-5E91AAA018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7514" y="569240"/>
            <a:ext cx="325942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238" y="569240"/>
            <a:ext cx="9589324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84F9-2C4C-4373-A53E-3BFA9B1A9C15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1020-EA67-4A39-8BB0-5E91AAA018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50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table">
            <a:extLst>
              <a:ext uri="{FF2B5EF4-FFF2-40B4-BE49-F238E27FC236}">
                <a16:creationId xmlns:a16="http://schemas.microsoft.com/office/drawing/2014/main" id="{4592F9FF-E456-419D-941C-79EE6EE08996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270193" y="1897747"/>
            <a:ext cx="14575790" cy="8354060"/>
          </a:xfrm>
          <a:prstGeom prst="rect">
            <a:avLst/>
          </a:prstGeom>
        </p:spPr>
      </p:pic>
      <p:sp>
        <p:nvSpPr>
          <p:cNvPr id="73" name="Freeform 88">
            <a:extLst>
              <a:ext uri="{FF2B5EF4-FFF2-40B4-BE49-F238E27FC236}">
                <a16:creationId xmlns:a16="http://schemas.microsoft.com/office/drawing/2014/main" id="{A97315BC-60FC-4C1D-B903-FF14E629E9F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39073" y="1261078"/>
            <a:ext cx="335280" cy="334010"/>
          </a:xfrm>
          <a:custGeom>
            <a:avLst/>
            <a:gdLst>
              <a:gd name="T0" fmla="*/ 144 w 176"/>
              <a:gd name="T1" fmla="*/ 0 h 176"/>
              <a:gd name="T2" fmla="*/ 121 w 176"/>
              <a:gd name="T3" fmla="*/ 9 h 176"/>
              <a:gd name="T4" fmla="*/ 13 w 176"/>
              <a:gd name="T5" fmla="*/ 117 h 176"/>
              <a:gd name="T6" fmla="*/ 0 w 176"/>
              <a:gd name="T7" fmla="*/ 176 h 176"/>
              <a:gd name="T8" fmla="*/ 59 w 176"/>
              <a:gd name="T9" fmla="*/ 163 h 176"/>
              <a:gd name="T10" fmla="*/ 167 w 176"/>
              <a:gd name="T11" fmla="*/ 55 h 176"/>
              <a:gd name="T12" fmla="*/ 176 w 176"/>
              <a:gd name="T13" fmla="*/ 32 h 176"/>
              <a:gd name="T14" fmla="*/ 144 w 176"/>
              <a:gd name="T15" fmla="*/ 0 h 176"/>
              <a:gd name="T16" fmla="*/ 52 w 176"/>
              <a:gd name="T17" fmla="*/ 155 h 176"/>
              <a:gd name="T18" fmla="*/ 24 w 176"/>
              <a:gd name="T19" fmla="*/ 162 h 176"/>
              <a:gd name="T20" fmla="*/ 24 w 176"/>
              <a:gd name="T21" fmla="*/ 152 h 176"/>
              <a:gd name="T22" fmla="*/ 14 w 176"/>
              <a:gd name="T23" fmla="*/ 152 h 176"/>
              <a:gd name="T24" fmla="*/ 21 w 176"/>
              <a:gd name="T25" fmla="*/ 124 h 176"/>
              <a:gd name="T26" fmla="*/ 52 w 176"/>
              <a:gd name="T27" fmla="*/ 124 h 176"/>
              <a:gd name="T28" fmla="*/ 52 w 176"/>
              <a:gd name="T29" fmla="*/ 155 h 176"/>
              <a:gd name="T30" fmla="*/ 60 w 176"/>
              <a:gd name="T31" fmla="*/ 150 h 176"/>
              <a:gd name="T32" fmla="*/ 60 w 176"/>
              <a:gd name="T33" fmla="*/ 120 h 176"/>
              <a:gd name="T34" fmla="*/ 56 w 176"/>
              <a:gd name="T35" fmla="*/ 116 h 176"/>
              <a:gd name="T36" fmla="*/ 26 w 176"/>
              <a:gd name="T37" fmla="*/ 116 h 176"/>
              <a:gd name="T38" fmla="*/ 112 w 176"/>
              <a:gd name="T39" fmla="*/ 30 h 176"/>
              <a:gd name="T40" fmla="*/ 146 w 176"/>
              <a:gd name="T41" fmla="*/ 64 h 176"/>
              <a:gd name="T42" fmla="*/ 60 w 176"/>
              <a:gd name="T43" fmla="*/ 150 h 176"/>
              <a:gd name="T44" fmla="*/ 161 w 176"/>
              <a:gd name="T45" fmla="*/ 49 h 176"/>
              <a:gd name="T46" fmla="*/ 152 w 176"/>
              <a:gd name="T47" fmla="*/ 58 h 176"/>
              <a:gd name="T48" fmla="*/ 118 w 176"/>
              <a:gd name="T49" fmla="*/ 24 h 176"/>
              <a:gd name="T50" fmla="*/ 127 w 176"/>
              <a:gd name="T51" fmla="*/ 15 h 176"/>
              <a:gd name="T52" fmla="*/ 144 w 176"/>
              <a:gd name="T53" fmla="*/ 8 h 176"/>
              <a:gd name="T54" fmla="*/ 168 w 176"/>
              <a:gd name="T55" fmla="*/ 32 h 176"/>
              <a:gd name="T56" fmla="*/ 161 w 176"/>
              <a:gd name="T57" fmla="*/ 49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76" h="176">
                <a:moveTo>
                  <a:pt x="144" y="0"/>
                </a:moveTo>
                <a:cubicBezTo>
                  <a:pt x="135" y="0"/>
                  <a:pt x="127" y="4"/>
                  <a:pt x="121" y="9"/>
                </a:cubicBezTo>
                <a:cubicBezTo>
                  <a:pt x="13" y="117"/>
                  <a:pt x="13" y="117"/>
                  <a:pt x="13" y="117"/>
                </a:cubicBezTo>
                <a:cubicBezTo>
                  <a:pt x="0" y="176"/>
                  <a:pt x="0" y="176"/>
                  <a:pt x="0" y="176"/>
                </a:cubicBezTo>
                <a:cubicBezTo>
                  <a:pt x="59" y="163"/>
                  <a:pt x="59" y="163"/>
                  <a:pt x="59" y="163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72" y="49"/>
                  <a:pt x="176" y="41"/>
                  <a:pt x="176" y="32"/>
                </a:cubicBezTo>
                <a:cubicBezTo>
                  <a:pt x="176" y="14"/>
                  <a:pt x="162" y="0"/>
                  <a:pt x="144" y="0"/>
                </a:cubicBezTo>
                <a:moveTo>
                  <a:pt x="52" y="155"/>
                </a:moveTo>
                <a:cubicBezTo>
                  <a:pt x="24" y="162"/>
                  <a:pt x="24" y="162"/>
                  <a:pt x="24" y="162"/>
                </a:cubicBezTo>
                <a:cubicBezTo>
                  <a:pt x="24" y="152"/>
                  <a:pt x="24" y="152"/>
                  <a:pt x="24" y="152"/>
                </a:cubicBezTo>
                <a:cubicBezTo>
                  <a:pt x="14" y="152"/>
                  <a:pt x="14" y="152"/>
                  <a:pt x="14" y="152"/>
                </a:cubicBezTo>
                <a:cubicBezTo>
                  <a:pt x="21" y="124"/>
                  <a:pt x="21" y="124"/>
                  <a:pt x="21" y="124"/>
                </a:cubicBezTo>
                <a:cubicBezTo>
                  <a:pt x="52" y="124"/>
                  <a:pt x="52" y="124"/>
                  <a:pt x="52" y="124"/>
                </a:cubicBezTo>
                <a:lnTo>
                  <a:pt x="52" y="155"/>
                </a:lnTo>
                <a:close/>
                <a:moveTo>
                  <a:pt x="60" y="150"/>
                </a:moveTo>
                <a:cubicBezTo>
                  <a:pt x="60" y="120"/>
                  <a:pt x="60" y="120"/>
                  <a:pt x="60" y="120"/>
                </a:cubicBezTo>
                <a:cubicBezTo>
                  <a:pt x="60" y="118"/>
                  <a:pt x="58" y="116"/>
                  <a:pt x="56" y="116"/>
                </a:cubicBezTo>
                <a:cubicBezTo>
                  <a:pt x="26" y="116"/>
                  <a:pt x="26" y="116"/>
                  <a:pt x="26" y="116"/>
                </a:cubicBezTo>
                <a:cubicBezTo>
                  <a:pt x="112" y="30"/>
                  <a:pt x="112" y="30"/>
                  <a:pt x="112" y="30"/>
                </a:cubicBezTo>
                <a:cubicBezTo>
                  <a:pt x="146" y="64"/>
                  <a:pt x="146" y="64"/>
                  <a:pt x="146" y="64"/>
                </a:cubicBezTo>
                <a:lnTo>
                  <a:pt x="60" y="150"/>
                </a:lnTo>
                <a:close/>
                <a:moveTo>
                  <a:pt x="161" y="49"/>
                </a:moveTo>
                <a:cubicBezTo>
                  <a:pt x="152" y="58"/>
                  <a:pt x="152" y="58"/>
                  <a:pt x="152" y="58"/>
                </a:cubicBezTo>
                <a:cubicBezTo>
                  <a:pt x="118" y="24"/>
                  <a:pt x="118" y="24"/>
                  <a:pt x="118" y="24"/>
                </a:cubicBezTo>
                <a:cubicBezTo>
                  <a:pt x="127" y="15"/>
                  <a:pt x="127" y="15"/>
                  <a:pt x="127" y="15"/>
                </a:cubicBezTo>
                <a:cubicBezTo>
                  <a:pt x="127" y="15"/>
                  <a:pt x="134" y="8"/>
                  <a:pt x="144" y="8"/>
                </a:cubicBezTo>
                <a:cubicBezTo>
                  <a:pt x="157" y="8"/>
                  <a:pt x="168" y="19"/>
                  <a:pt x="168" y="32"/>
                </a:cubicBezTo>
                <a:cubicBezTo>
                  <a:pt x="168" y="39"/>
                  <a:pt x="165" y="45"/>
                  <a:pt x="161" y="49"/>
                </a:cubicBezTo>
              </a:path>
            </a:pathLst>
          </a:custGeom>
          <a:solidFill>
            <a:srgbClr val="FBBE14"/>
          </a:solidFill>
          <a:ln w="12700">
            <a:solidFill>
              <a:srgbClr val="FBBE14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1F0297C-3B9F-4485-8D35-307B8227D3E3}"/>
              </a:ext>
            </a:extLst>
          </p:cNvPr>
          <p:cNvSpPr txBox="1"/>
          <p:nvPr userDrawn="1"/>
        </p:nvSpPr>
        <p:spPr>
          <a:xfrm>
            <a:off x="898657" y="1219536"/>
            <a:ext cx="756036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 smtClean="0">
                <a:solidFill>
                  <a:srgbClr val="003399"/>
                </a:solidFill>
                <a:effectLst/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Title </a:t>
            </a:r>
            <a:r>
              <a:rPr lang="de-AT" sz="1800" b="1" dirty="0" err="1" smtClean="0">
                <a:solidFill>
                  <a:srgbClr val="003399"/>
                </a:solidFill>
                <a:effectLst/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de-AT" sz="1800" b="1" dirty="0" smtClean="0">
                <a:solidFill>
                  <a:srgbClr val="003399"/>
                </a:solidFill>
                <a:effectLst/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1800" b="1" dirty="0" err="1" smtClean="0">
                <a:solidFill>
                  <a:srgbClr val="003399"/>
                </a:solidFill>
                <a:effectLst/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de-AT" sz="1800" b="1" dirty="0" smtClean="0">
                <a:solidFill>
                  <a:srgbClr val="003399"/>
                </a:solidFill>
                <a:effectLst/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1800" b="1" dirty="0" err="1" smtClean="0">
                <a:solidFill>
                  <a:srgbClr val="003399"/>
                </a:solidFill>
                <a:effectLst/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de-AT" sz="1800" b="1" dirty="0" smtClean="0">
                <a:solidFill>
                  <a:srgbClr val="003399"/>
                </a:solidFill>
                <a:effectLst/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bg-BG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Freeform 152">
            <a:extLst>
              <a:ext uri="{FF2B5EF4-FFF2-40B4-BE49-F238E27FC236}">
                <a16:creationId xmlns:a16="http://schemas.microsoft.com/office/drawing/2014/main" id="{85F4B567-3FA5-4519-82E7-1695F565AE1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91407" y="2025753"/>
            <a:ext cx="359410" cy="358775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88 w 176"/>
              <a:gd name="T11" fmla="*/ 168 h 176"/>
              <a:gd name="T12" fmla="*/ 38 w 176"/>
              <a:gd name="T13" fmla="*/ 151 h 176"/>
              <a:gd name="T14" fmla="*/ 64 w 176"/>
              <a:gd name="T15" fmla="*/ 133 h 176"/>
              <a:gd name="T16" fmla="*/ 74 w 176"/>
              <a:gd name="T17" fmla="*/ 124 h 176"/>
              <a:gd name="T18" fmla="*/ 71 w 176"/>
              <a:gd name="T19" fmla="*/ 116 h 176"/>
              <a:gd name="T20" fmla="*/ 67 w 176"/>
              <a:gd name="T21" fmla="*/ 115 h 176"/>
              <a:gd name="T22" fmla="*/ 50 w 176"/>
              <a:gd name="T23" fmla="*/ 112 h 176"/>
              <a:gd name="T24" fmla="*/ 56 w 176"/>
              <a:gd name="T25" fmla="*/ 72 h 176"/>
              <a:gd name="T26" fmla="*/ 90 w 176"/>
              <a:gd name="T27" fmla="*/ 32 h 176"/>
              <a:gd name="T28" fmla="*/ 120 w 176"/>
              <a:gd name="T29" fmla="*/ 74 h 176"/>
              <a:gd name="T30" fmla="*/ 126 w 176"/>
              <a:gd name="T31" fmla="*/ 111 h 176"/>
              <a:gd name="T32" fmla="*/ 107 w 176"/>
              <a:gd name="T33" fmla="*/ 114 h 176"/>
              <a:gd name="T34" fmla="*/ 103 w 176"/>
              <a:gd name="T35" fmla="*/ 116 h 176"/>
              <a:gd name="T36" fmla="*/ 111 w 176"/>
              <a:gd name="T37" fmla="*/ 132 h 176"/>
              <a:gd name="T38" fmla="*/ 137 w 176"/>
              <a:gd name="T39" fmla="*/ 151 h 176"/>
              <a:gd name="T40" fmla="*/ 88 w 176"/>
              <a:gd name="T41" fmla="*/ 168 h 176"/>
              <a:gd name="T42" fmla="*/ 143 w 176"/>
              <a:gd name="T43" fmla="*/ 146 h 176"/>
              <a:gd name="T44" fmla="*/ 115 w 176"/>
              <a:gd name="T45" fmla="*/ 125 h 176"/>
              <a:gd name="T46" fmla="*/ 111 w 176"/>
              <a:gd name="T47" fmla="*/ 122 h 176"/>
              <a:gd name="T48" fmla="*/ 135 w 176"/>
              <a:gd name="T49" fmla="*/ 116 h 176"/>
              <a:gd name="T50" fmla="*/ 137 w 176"/>
              <a:gd name="T51" fmla="*/ 112 h 176"/>
              <a:gd name="T52" fmla="*/ 135 w 176"/>
              <a:gd name="T53" fmla="*/ 109 h 176"/>
              <a:gd name="T54" fmla="*/ 128 w 176"/>
              <a:gd name="T55" fmla="*/ 74 h 176"/>
              <a:gd name="T56" fmla="*/ 90 w 176"/>
              <a:gd name="T57" fmla="*/ 24 h 176"/>
              <a:gd name="T58" fmla="*/ 48 w 176"/>
              <a:gd name="T59" fmla="*/ 72 h 176"/>
              <a:gd name="T60" fmla="*/ 42 w 176"/>
              <a:gd name="T61" fmla="*/ 109 h 176"/>
              <a:gd name="T62" fmla="*/ 39 w 176"/>
              <a:gd name="T63" fmla="*/ 112 h 176"/>
              <a:gd name="T64" fmla="*/ 41 w 176"/>
              <a:gd name="T65" fmla="*/ 116 h 176"/>
              <a:gd name="T66" fmla="*/ 66 w 176"/>
              <a:gd name="T67" fmla="*/ 123 h 176"/>
              <a:gd name="T68" fmla="*/ 62 w 176"/>
              <a:gd name="T69" fmla="*/ 125 h 176"/>
              <a:gd name="T70" fmla="*/ 32 w 176"/>
              <a:gd name="T71" fmla="*/ 145 h 176"/>
              <a:gd name="T72" fmla="*/ 8 w 176"/>
              <a:gd name="T73" fmla="*/ 88 h 176"/>
              <a:gd name="T74" fmla="*/ 88 w 176"/>
              <a:gd name="T75" fmla="*/ 8 h 176"/>
              <a:gd name="T76" fmla="*/ 168 w 176"/>
              <a:gd name="T77" fmla="*/ 88 h 176"/>
              <a:gd name="T78" fmla="*/ 143 w 176"/>
              <a:gd name="T79" fmla="*/ 14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69" y="168"/>
                  <a:pt x="52" y="161"/>
                  <a:pt x="38" y="151"/>
                </a:cubicBezTo>
                <a:cubicBezTo>
                  <a:pt x="44" y="143"/>
                  <a:pt x="55" y="136"/>
                  <a:pt x="64" y="133"/>
                </a:cubicBezTo>
                <a:cubicBezTo>
                  <a:pt x="70" y="131"/>
                  <a:pt x="73" y="128"/>
                  <a:pt x="74" y="124"/>
                </a:cubicBezTo>
                <a:cubicBezTo>
                  <a:pt x="75" y="119"/>
                  <a:pt x="72" y="116"/>
                  <a:pt x="71" y="116"/>
                </a:cubicBezTo>
                <a:cubicBezTo>
                  <a:pt x="70" y="115"/>
                  <a:pt x="69" y="114"/>
                  <a:pt x="67" y="115"/>
                </a:cubicBezTo>
                <a:cubicBezTo>
                  <a:pt x="67" y="115"/>
                  <a:pt x="60" y="117"/>
                  <a:pt x="50" y="112"/>
                </a:cubicBezTo>
                <a:cubicBezTo>
                  <a:pt x="53" y="106"/>
                  <a:pt x="56" y="95"/>
                  <a:pt x="56" y="72"/>
                </a:cubicBezTo>
                <a:cubicBezTo>
                  <a:pt x="56" y="35"/>
                  <a:pt x="72" y="32"/>
                  <a:pt x="90" y="32"/>
                </a:cubicBezTo>
                <a:cubicBezTo>
                  <a:pt x="103" y="32"/>
                  <a:pt x="120" y="36"/>
                  <a:pt x="120" y="74"/>
                </a:cubicBezTo>
                <a:cubicBezTo>
                  <a:pt x="120" y="95"/>
                  <a:pt x="123" y="106"/>
                  <a:pt x="126" y="111"/>
                </a:cubicBezTo>
                <a:cubicBezTo>
                  <a:pt x="122" y="113"/>
                  <a:pt x="115" y="115"/>
                  <a:pt x="107" y="114"/>
                </a:cubicBezTo>
                <a:cubicBezTo>
                  <a:pt x="105" y="114"/>
                  <a:pt x="103" y="115"/>
                  <a:pt x="103" y="116"/>
                </a:cubicBezTo>
                <a:cubicBezTo>
                  <a:pt x="101" y="120"/>
                  <a:pt x="101" y="128"/>
                  <a:pt x="111" y="132"/>
                </a:cubicBezTo>
                <a:cubicBezTo>
                  <a:pt x="120" y="136"/>
                  <a:pt x="129" y="141"/>
                  <a:pt x="137" y="151"/>
                </a:cubicBezTo>
                <a:cubicBezTo>
                  <a:pt x="124" y="162"/>
                  <a:pt x="107" y="168"/>
                  <a:pt x="88" y="168"/>
                </a:cubicBezTo>
                <a:moveTo>
                  <a:pt x="143" y="146"/>
                </a:moveTo>
                <a:cubicBezTo>
                  <a:pt x="135" y="135"/>
                  <a:pt x="124" y="129"/>
                  <a:pt x="115" y="125"/>
                </a:cubicBezTo>
                <a:cubicBezTo>
                  <a:pt x="113" y="124"/>
                  <a:pt x="112" y="123"/>
                  <a:pt x="111" y="122"/>
                </a:cubicBezTo>
                <a:cubicBezTo>
                  <a:pt x="124" y="122"/>
                  <a:pt x="135" y="116"/>
                  <a:pt x="135" y="116"/>
                </a:cubicBezTo>
                <a:cubicBezTo>
                  <a:pt x="136" y="115"/>
                  <a:pt x="137" y="113"/>
                  <a:pt x="137" y="112"/>
                </a:cubicBezTo>
                <a:cubicBezTo>
                  <a:pt x="137" y="110"/>
                  <a:pt x="136" y="109"/>
                  <a:pt x="135" y="109"/>
                </a:cubicBezTo>
                <a:cubicBezTo>
                  <a:pt x="134" y="108"/>
                  <a:pt x="128" y="103"/>
                  <a:pt x="128" y="74"/>
                </a:cubicBezTo>
                <a:cubicBezTo>
                  <a:pt x="128" y="41"/>
                  <a:pt x="115" y="24"/>
                  <a:pt x="90" y="24"/>
                </a:cubicBezTo>
                <a:cubicBezTo>
                  <a:pt x="69" y="24"/>
                  <a:pt x="48" y="30"/>
                  <a:pt x="48" y="72"/>
                </a:cubicBezTo>
                <a:cubicBezTo>
                  <a:pt x="48" y="102"/>
                  <a:pt x="43" y="108"/>
                  <a:pt x="42" y="109"/>
                </a:cubicBezTo>
                <a:cubicBezTo>
                  <a:pt x="40" y="109"/>
                  <a:pt x="39" y="110"/>
                  <a:pt x="39" y="112"/>
                </a:cubicBezTo>
                <a:cubicBezTo>
                  <a:pt x="39" y="114"/>
                  <a:pt x="39" y="115"/>
                  <a:pt x="41" y="116"/>
                </a:cubicBezTo>
                <a:cubicBezTo>
                  <a:pt x="52" y="123"/>
                  <a:pt x="61" y="123"/>
                  <a:pt x="66" y="123"/>
                </a:cubicBezTo>
                <a:cubicBezTo>
                  <a:pt x="65" y="123"/>
                  <a:pt x="64" y="124"/>
                  <a:pt x="62" y="125"/>
                </a:cubicBezTo>
                <a:cubicBezTo>
                  <a:pt x="51" y="129"/>
                  <a:pt x="39" y="137"/>
                  <a:pt x="32" y="145"/>
                </a:cubicBezTo>
                <a:cubicBezTo>
                  <a:pt x="17" y="131"/>
                  <a:pt x="8" y="110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11"/>
                  <a:pt x="159" y="131"/>
                  <a:pt x="143" y="146"/>
                </a:cubicBezTo>
              </a:path>
            </a:pathLst>
          </a:custGeom>
          <a:solidFill>
            <a:srgbClr val="FBBE14"/>
          </a:solidFill>
          <a:ln w="9525">
            <a:solidFill>
              <a:srgbClr val="FBBE14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DED9E69-1DDC-4EC7-B2EB-814A325C7C6E}"/>
              </a:ext>
            </a:extLst>
          </p:cNvPr>
          <p:cNvSpPr txBox="1"/>
          <p:nvPr userDrawn="1"/>
        </p:nvSpPr>
        <p:spPr>
          <a:xfrm>
            <a:off x="750817" y="1977995"/>
            <a:ext cx="75603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kern="1200" dirty="0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Target Group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0" name="Textfeld 8">
            <a:extLst>
              <a:ext uri="{FF2B5EF4-FFF2-40B4-BE49-F238E27FC236}">
                <a16:creationId xmlns:a16="http://schemas.microsoft.com/office/drawing/2014/main" id="{A4359829-4CD2-4CF1-8D01-D881E18673CC}"/>
              </a:ext>
            </a:extLst>
          </p:cNvPr>
          <p:cNvSpPr txBox="1"/>
          <p:nvPr userDrawn="1"/>
        </p:nvSpPr>
        <p:spPr>
          <a:xfrm>
            <a:off x="750817" y="2277183"/>
            <a:ext cx="2628900" cy="4286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900" i="1" kern="1200" dirty="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Who is your target group?</a:t>
            </a:r>
          </a:p>
          <a:p>
            <a:r>
              <a:rPr lang="en-US" sz="900" i="1" kern="1200" dirty="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What problem do they face?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" name="Freeform 129">
            <a:extLst>
              <a:ext uri="{FF2B5EF4-FFF2-40B4-BE49-F238E27FC236}">
                <a16:creationId xmlns:a16="http://schemas.microsoft.com/office/drawing/2014/main" id="{D32A70C8-8B1D-4BFC-B490-A6D348D760C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479103" y="2025753"/>
            <a:ext cx="359410" cy="358775"/>
          </a:xfrm>
          <a:custGeom>
            <a:avLst/>
            <a:gdLst>
              <a:gd name="T0" fmla="*/ 192 w 256"/>
              <a:gd name="T1" fmla="*/ 0 h 224"/>
              <a:gd name="T2" fmla="*/ 128 w 256"/>
              <a:gd name="T3" fmla="*/ 39 h 224"/>
              <a:gd name="T4" fmla="*/ 64 w 256"/>
              <a:gd name="T5" fmla="*/ 0 h 224"/>
              <a:gd name="T6" fmla="*/ 0 w 256"/>
              <a:gd name="T7" fmla="*/ 68 h 224"/>
              <a:gd name="T8" fmla="*/ 64 w 256"/>
              <a:gd name="T9" fmla="*/ 177 h 224"/>
              <a:gd name="T10" fmla="*/ 126 w 256"/>
              <a:gd name="T11" fmla="*/ 223 h 224"/>
              <a:gd name="T12" fmla="*/ 128 w 256"/>
              <a:gd name="T13" fmla="*/ 224 h 224"/>
              <a:gd name="T14" fmla="*/ 130 w 256"/>
              <a:gd name="T15" fmla="*/ 223 h 224"/>
              <a:gd name="T16" fmla="*/ 193 w 256"/>
              <a:gd name="T17" fmla="*/ 177 h 224"/>
              <a:gd name="T18" fmla="*/ 256 w 256"/>
              <a:gd name="T19" fmla="*/ 68 h 224"/>
              <a:gd name="T20" fmla="*/ 192 w 256"/>
              <a:gd name="T21" fmla="*/ 0 h 224"/>
              <a:gd name="T22" fmla="*/ 128 w 256"/>
              <a:gd name="T23" fmla="*/ 215 h 224"/>
              <a:gd name="T24" fmla="*/ 8 w 256"/>
              <a:gd name="T25" fmla="*/ 68 h 224"/>
              <a:gd name="T26" fmla="*/ 64 w 256"/>
              <a:gd name="T27" fmla="*/ 8 h 224"/>
              <a:gd name="T28" fmla="*/ 124 w 256"/>
              <a:gd name="T29" fmla="*/ 60 h 224"/>
              <a:gd name="T30" fmla="*/ 132 w 256"/>
              <a:gd name="T31" fmla="*/ 60 h 224"/>
              <a:gd name="T32" fmla="*/ 192 w 256"/>
              <a:gd name="T33" fmla="*/ 8 h 224"/>
              <a:gd name="T34" fmla="*/ 248 w 256"/>
              <a:gd name="T35" fmla="*/ 68 h 224"/>
              <a:gd name="T36" fmla="*/ 128 w 256"/>
              <a:gd name="T37" fmla="*/ 215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56" h="224">
                <a:moveTo>
                  <a:pt x="192" y="0"/>
                </a:moveTo>
                <a:cubicBezTo>
                  <a:pt x="163" y="0"/>
                  <a:pt x="138" y="16"/>
                  <a:pt x="128" y="39"/>
                </a:cubicBezTo>
                <a:cubicBezTo>
                  <a:pt x="119" y="16"/>
                  <a:pt x="94" y="0"/>
                  <a:pt x="64" y="0"/>
                </a:cubicBezTo>
                <a:cubicBezTo>
                  <a:pt x="24" y="0"/>
                  <a:pt x="0" y="34"/>
                  <a:pt x="0" y="68"/>
                </a:cubicBezTo>
                <a:cubicBezTo>
                  <a:pt x="0" y="102"/>
                  <a:pt x="22" y="139"/>
                  <a:pt x="64" y="177"/>
                </a:cubicBezTo>
                <a:cubicBezTo>
                  <a:pt x="95" y="205"/>
                  <a:pt x="126" y="223"/>
                  <a:pt x="126" y="223"/>
                </a:cubicBezTo>
                <a:cubicBezTo>
                  <a:pt x="128" y="224"/>
                  <a:pt x="128" y="224"/>
                  <a:pt x="128" y="224"/>
                </a:cubicBezTo>
                <a:cubicBezTo>
                  <a:pt x="130" y="223"/>
                  <a:pt x="130" y="223"/>
                  <a:pt x="130" y="223"/>
                </a:cubicBezTo>
                <a:cubicBezTo>
                  <a:pt x="131" y="223"/>
                  <a:pt x="162" y="205"/>
                  <a:pt x="193" y="177"/>
                </a:cubicBezTo>
                <a:cubicBezTo>
                  <a:pt x="235" y="139"/>
                  <a:pt x="256" y="102"/>
                  <a:pt x="256" y="68"/>
                </a:cubicBezTo>
                <a:cubicBezTo>
                  <a:pt x="256" y="34"/>
                  <a:pt x="232" y="0"/>
                  <a:pt x="192" y="0"/>
                </a:cubicBezTo>
                <a:close/>
                <a:moveTo>
                  <a:pt x="128" y="215"/>
                </a:moveTo>
                <a:cubicBezTo>
                  <a:pt x="112" y="205"/>
                  <a:pt x="8" y="139"/>
                  <a:pt x="8" y="68"/>
                </a:cubicBezTo>
                <a:cubicBezTo>
                  <a:pt x="8" y="38"/>
                  <a:pt x="29" y="8"/>
                  <a:pt x="64" y="8"/>
                </a:cubicBezTo>
                <a:cubicBezTo>
                  <a:pt x="93" y="8"/>
                  <a:pt x="124" y="28"/>
                  <a:pt x="124" y="60"/>
                </a:cubicBezTo>
                <a:cubicBezTo>
                  <a:pt x="132" y="60"/>
                  <a:pt x="132" y="60"/>
                  <a:pt x="132" y="60"/>
                </a:cubicBezTo>
                <a:cubicBezTo>
                  <a:pt x="132" y="28"/>
                  <a:pt x="163" y="8"/>
                  <a:pt x="192" y="8"/>
                </a:cubicBezTo>
                <a:cubicBezTo>
                  <a:pt x="227" y="8"/>
                  <a:pt x="248" y="38"/>
                  <a:pt x="248" y="68"/>
                </a:cubicBezTo>
                <a:cubicBezTo>
                  <a:pt x="248" y="139"/>
                  <a:pt x="144" y="205"/>
                  <a:pt x="128" y="215"/>
                </a:cubicBezTo>
                <a:close/>
              </a:path>
            </a:pathLst>
          </a:custGeom>
          <a:solidFill>
            <a:srgbClr val="FBBE14"/>
          </a:solidFill>
          <a:ln w="12700">
            <a:solidFill>
              <a:srgbClr val="FBBE14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83" name="Textfeld 9">
            <a:extLst>
              <a:ext uri="{FF2B5EF4-FFF2-40B4-BE49-F238E27FC236}">
                <a16:creationId xmlns:a16="http://schemas.microsoft.com/office/drawing/2014/main" id="{7C1FFBAE-518C-4AD7-8A51-3D37E1CC8AF1}"/>
              </a:ext>
            </a:extLst>
          </p:cNvPr>
          <p:cNvSpPr txBox="1"/>
          <p:nvPr userDrawn="1"/>
        </p:nvSpPr>
        <p:spPr>
          <a:xfrm>
            <a:off x="3831749" y="2227138"/>
            <a:ext cx="2166620" cy="231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00" i="1" kern="1200" dirty="0" err="1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What</a:t>
            </a:r>
            <a:r>
              <a:rPr lang="de-AT" sz="900" i="1" kern="1200" dirty="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de-AT" sz="900" i="1" kern="1200" dirty="0" err="1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is</a:t>
            </a:r>
            <a:r>
              <a:rPr lang="de-AT" sz="900" i="1" kern="1200" dirty="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de-AT" sz="900" i="1" kern="1200" dirty="0" err="1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your</a:t>
            </a:r>
            <a:r>
              <a:rPr lang="de-AT" sz="900" i="1" kern="1200" dirty="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de-AT" sz="900" i="1" kern="1200" dirty="0" err="1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mission</a:t>
            </a:r>
            <a:r>
              <a:rPr lang="de-AT" sz="900" i="1" kern="1200" dirty="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?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4" name="Textfeld 10">
            <a:extLst>
              <a:ext uri="{FF2B5EF4-FFF2-40B4-BE49-F238E27FC236}">
                <a16:creationId xmlns:a16="http://schemas.microsoft.com/office/drawing/2014/main" id="{BE9E60D2-8180-48DE-980E-67E71B570D1C}"/>
              </a:ext>
            </a:extLst>
          </p:cNvPr>
          <p:cNvSpPr txBox="1"/>
          <p:nvPr userDrawn="1"/>
        </p:nvSpPr>
        <p:spPr>
          <a:xfrm>
            <a:off x="3831749" y="1953902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800" b="1" kern="1200" dirty="0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Mission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D1C13913-FDE8-944D-B24F-192ED67FB72A}"/>
              </a:ext>
            </a:extLst>
          </p:cNvPr>
          <p:cNvGrpSpPr/>
          <p:nvPr userDrawn="1"/>
        </p:nvGrpSpPr>
        <p:grpSpPr>
          <a:xfrm>
            <a:off x="3456947" y="2633671"/>
            <a:ext cx="274319" cy="294640"/>
            <a:chOff x="2503013" y="591874"/>
            <a:chExt cx="274638" cy="295275"/>
          </a:xfrm>
          <a:solidFill>
            <a:srgbClr val="FBBE14"/>
          </a:solidFill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9BFEEE0C-6405-854A-8C09-264700DDD7B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20475" y="776024"/>
              <a:ext cx="111125" cy="1111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F8721CF1-A268-CB4B-B004-D6725B27FF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49063" y="776024"/>
              <a:ext cx="111125" cy="1111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90" name="Freeform 220">
              <a:extLst>
                <a:ext uri="{FF2B5EF4-FFF2-40B4-BE49-F238E27FC236}">
                  <a16:creationId xmlns:a16="http://schemas.microsoft.com/office/drawing/2014/main" id="{2F9A0553-200E-3043-86C2-B00D4181685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03013" y="591874"/>
              <a:ext cx="274638" cy="166688"/>
            </a:xfrm>
            <a:custGeom>
              <a:avLst/>
              <a:gdLst/>
              <a:ahLst/>
              <a:cxnLst>
                <a:cxn ang="0">
                  <a:pos x="65" y="37"/>
                </a:cxn>
                <a:cxn ang="0">
                  <a:pos x="65" y="36"/>
                </a:cxn>
                <a:cxn ang="0">
                  <a:pos x="94" y="19"/>
                </a:cxn>
                <a:cxn ang="0">
                  <a:pos x="76" y="0"/>
                </a:cxn>
                <a:cxn ang="0">
                  <a:pos x="58" y="29"/>
                </a:cxn>
                <a:cxn ang="0">
                  <a:pos x="58" y="29"/>
                </a:cxn>
                <a:cxn ang="0">
                  <a:pos x="51" y="29"/>
                </a:cxn>
                <a:cxn ang="0">
                  <a:pos x="51" y="29"/>
                </a:cxn>
                <a:cxn ang="0">
                  <a:pos x="33" y="0"/>
                </a:cxn>
                <a:cxn ang="0">
                  <a:pos x="15" y="19"/>
                </a:cxn>
                <a:cxn ang="0">
                  <a:pos x="44" y="36"/>
                </a:cxn>
                <a:cxn ang="0">
                  <a:pos x="44" y="37"/>
                </a:cxn>
                <a:cxn ang="0">
                  <a:pos x="0" y="37"/>
                </a:cxn>
                <a:cxn ang="0">
                  <a:pos x="0" y="66"/>
                </a:cxn>
                <a:cxn ang="0">
                  <a:pos x="51" y="66"/>
                </a:cxn>
                <a:cxn ang="0">
                  <a:pos x="51" y="37"/>
                </a:cxn>
                <a:cxn ang="0">
                  <a:pos x="58" y="37"/>
                </a:cxn>
                <a:cxn ang="0">
                  <a:pos x="58" y="66"/>
                </a:cxn>
                <a:cxn ang="0">
                  <a:pos x="109" y="66"/>
                </a:cxn>
                <a:cxn ang="0">
                  <a:pos x="109" y="37"/>
                </a:cxn>
                <a:cxn ang="0">
                  <a:pos x="65" y="37"/>
                </a:cxn>
                <a:cxn ang="0">
                  <a:pos x="22" y="19"/>
                </a:cxn>
                <a:cxn ang="0">
                  <a:pos x="33" y="8"/>
                </a:cxn>
                <a:cxn ang="0">
                  <a:pos x="43" y="29"/>
                </a:cxn>
                <a:cxn ang="0">
                  <a:pos x="22" y="19"/>
                </a:cxn>
                <a:cxn ang="0">
                  <a:pos x="76" y="8"/>
                </a:cxn>
                <a:cxn ang="0">
                  <a:pos x="87" y="19"/>
                </a:cxn>
                <a:cxn ang="0">
                  <a:pos x="66" y="29"/>
                </a:cxn>
                <a:cxn ang="0">
                  <a:pos x="76" y="8"/>
                </a:cxn>
              </a:cxnLst>
              <a:rect l="0" t="0" r="r" b="b"/>
              <a:pathLst>
                <a:path w="109" h="66">
                  <a:moveTo>
                    <a:pt x="65" y="37"/>
                  </a:moveTo>
                  <a:cubicBezTo>
                    <a:pt x="65" y="36"/>
                    <a:pt x="65" y="36"/>
                    <a:pt x="65" y="36"/>
                  </a:cubicBezTo>
                  <a:cubicBezTo>
                    <a:pt x="76" y="35"/>
                    <a:pt x="94" y="31"/>
                    <a:pt x="94" y="19"/>
                  </a:cubicBezTo>
                  <a:cubicBezTo>
                    <a:pt x="94" y="9"/>
                    <a:pt x="85" y="0"/>
                    <a:pt x="76" y="0"/>
                  </a:cubicBezTo>
                  <a:cubicBezTo>
                    <a:pt x="68" y="0"/>
                    <a:pt x="60" y="8"/>
                    <a:pt x="58" y="29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49" y="8"/>
                    <a:pt x="41" y="0"/>
                    <a:pt x="33" y="0"/>
                  </a:cubicBezTo>
                  <a:cubicBezTo>
                    <a:pt x="24" y="0"/>
                    <a:pt x="15" y="9"/>
                    <a:pt x="15" y="19"/>
                  </a:cubicBezTo>
                  <a:cubicBezTo>
                    <a:pt x="15" y="31"/>
                    <a:pt x="33" y="35"/>
                    <a:pt x="44" y="36"/>
                  </a:cubicBezTo>
                  <a:cubicBezTo>
                    <a:pt x="44" y="37"/>
                    <a:pt x="44" y="37"/>
                    <a:pt x="44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8" y="37"/>
                    <a:pt x="58" y="37"/>
                    <a:pt x="58" y="37"/>
                  </a:cubicBezTo>
                  <a:cubicBezTo>
                    <a:pt x="58" y="66"/>
                    <a:pt x="58" y="66"/>
                    <a:pt x="58" y="66"/>
                  </a:cubicBezTo>
                  <a:cubicBezTo>
                    <a:pt x="109" y="66"/>
                    <a:pt x="109" y="66"/>
                    <a:pt x="109" y="66"/>
                  </a:cubicBezTo>
                  <a:cubicBezTo>
                    <a:pt x="109" y="37"/>
                    <a:pt x="109" y="37"/>
                    <a:pt x="109" y="37"/>
                  </a:cubicBezTo>
                  <a:lnTo>
                    <a:pt x="65" y="37"/>
                  </a:lnTo>
                  <a:close/>
                  <a:moveTo>
                    <a:pt x="22" y="19"/>
                  </a:moveTo>
                  <a:cubicBezTo>
                    <a:pt x="22" y="13"/>
                    <a:pt x="28" y="8"/>
                    <a:pt x="33" y="8"/>
                  </a:cubicBezTo>
                  <a:cubicBezTo>
                    <a:pt x="38" y="8"/>
                    <a:pt x="42" y="16"/>
                    <a:pt x="43" y="29"/>
                  </a:cubicBezTo>
                  <a:cubicBezTo>
                    <a:pt x="33" y="28"/>
                    <a:pt x="22" y="25"/>
                    <a:pt x="22" y="19"/>
                  </a:cubicBezTo>
                  <a:close/>
                  <a:moveTo>
                    <a:pt x="76" y="8"/>
                  </a:moveTo>
                  <a:cubicBezTo>
                    <a:pt x="81" y="8"/>
                    <a:pt x="87" y="13"/>
                    <a:pt x="87" y="19"/>
                  </a:cubicBezTo>
                  <a:cubicBezTo>
                    <a:pt x="87" y="24"/>
                    <a:pt x="76" y="28"/>
                    <a:pt x="66" y="29"/>
                  </a:cubicBezTo>
                  <a:cubicBezTo>
                    <a:pt x="67" y="16"/>
                    <a:pt x="71" y="8"/>
                    <a:pt x="76" y="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96" name="Textfeld 12">
            <a:extLst>
              <a:ext uri="{FF2B5EF4-FFF2-40B4-BE49-F238E27FC236}">
                <a16:creationId xmlns:a16="http://schemas.microsoft.com/office/drawing/2014/main" id="{AD0249DE-6C70-4845-9082-CC42CBBA39FE}"/>
              </a:ext>
            </a:extLst>
          </p:cNvPr>
          <p:cNvSpPr txBox="1"/>
          <p:nvPr userDrawn="1"/>
        </p:nvSpPr>
        <p:spPr>
          <a:xfrm>
            <a:off x="3713823" y="2600640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800" b="1" kern="1200" dirty="0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Impact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7" name="Textfeld 26">
            <a:extLst>
              <a:ext uri="{FF2B5EF4-FFF2-40B4-BE49-F238E27FC236}">
                <a16:creationId xmlns:a16="http://schemas.microsoft.com/office/drawing/2014/main" id="{E47A1D1F-C973-4ED9-B06F-AEB65A508221}"/>
              </a:ext>
            </a:extLst>
          </p:cNvPr>
          <p:cNvSpPr txBox="1"/>
          <p:nvPr userDrawn="1"/>
        </p:nvSpPr>
        <p:spPr>
          <a:xfrm>
            <a:off x="3713823" y="2910354"/>
            <a:ext cx="3799205" cy="370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kern="1200" dirty="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What impact does your project have on your target group and others?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0" name="Freeform 498">
            <a:extLst>
              <a:ext uri="{FF2B5EF4-FFF2-40B4-BE49-F238E27FC236}">
                <a16:creationId xmlns:a16="http://schemas.microsoft.com/office/drawing/2014/main" id="{CE1DEF38-7B7C-46C3-8483-43DC933B20E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641466" y="2633671"/>
            <a:ext cx="334010" cy="334645"/>
          </a:xfrm>
          <a:custGeom>
            <a:avLst/>
            <a:gdLst>
              <a:gd name="T0" fmla="*/ 140 w 176"/>
              <a:gd name="T1" fmla="*/ 72 h 176"/>
              <a:gd name="T2" fmla="*/ 140 w 176"/>
              <a:gd name="T3" fmla="*/ 64 h 176"/>
              <a:gd name="T4" fmla="*/ 96 w 176"/>
              <a:gd name="T5" fmla="*/ 68 h 176"/>
              <a:gd name="T6" fmla="*/ 100 w 176"/>
              <a:gd name="T7" fmla="*/ 56 h 176"/>
              <a:gd name="T8" fmla="*/ 128 w 176"/>
              <a:gd name="T9" fmla="*/ 52 h 176"/>
              <a:gd name="T10" fmla="*/ 100 w 176"/>
              <a:gd name="T11" fmla="*/ 48 h 176"/>
              <a:gd name="T12" fmla="*/ 100 w 176"/>
              <a:gd name="T13" fmla="*/ 56 h 176"/>
              <a:gd name="T14" fmla="*/ 116 w 176"/>
              <a:gd name="T15" fmla="*/ 88 h 176"/>
              <a:gd name="T16" fmla="*/ 116 w 176"/>
              <a:gd name="T17" fmla="*/ 80 h 176"/>
              <a:gd name="T18" fmla="*/ 96 w 176"/>
              <a:gd name="T19" fmla="*/ 84 h 176"/>
              <a:gd name="T20" fmla="*/ 40 w 176"/>
              <a:gd name="T21" fmla="*/ 104 h 176"/>
              <a:gd name="T22" fmla="*/ 80 w 176"/>
              <a:gd name="T23" fmla="*/ 96 h 176"/>
              <a:gd name="T24" fmla="*/ 72 w 176"/>
              <a:gd name="T25" fmla="*/ 48 h 176"/>
              <a:gd name="T26" fmla="*/ 32 w 176"/>
              <a:gd name="T27" fmla="*/ 56 h 176"/>
              <a:gd name="T28" fmla="*/ 40 w 176"/>
              <a:gd name="T29" fmla="*/ 104 h 176"/>
              <a:gd name="T30" fmla="*/ 72 w 176"/>
              <a:gd name="T31" fmla="*/ 56 h 176"/>
              <a:gd name="T32" fmla="*/ 40 w 176"/>
              <a:gd name="T33" fmla="*/ 96 h 176"/>
              <a:gd name="T34" fmla="*/ 100 w 176"/>
              <a:gd name="T35" fmla="*/ 104 h 176"/>
              <a:gd name="T36" fmla="*/ 144 w 176"/>
              <a:gd name="T37" fmla="*/ 100 h 176"/>
              <a:gd name="T38" fmla="*/ 100 w 176"/>
              <a:gd name="T39" fmla="*/ 96 h 176"/>
              <a:gd name="T40" fmla="*/ 100 w 176"/>
              <a:gd name="T41" fmla="*/ 104 h 176"/>
              <a:gd name="T42" fmla="*/ 96 w 176"/>
              <a:gd name="T43" fmla="*/ 8 h 176"/>
              <a:gd name="T44" fmla="*/ 80 w 176"/>
              <a:gd name="T45" fmla="*/ 8 h 176"/>
              <a:gd name="T46" fmla="*/ 0 w 176"/>
              <a:gd name="T47" fmla="*/ 16 h 176"/>
              <a:gd name="T48" fmla="*/ 8 w 176"/>
              <a:gd name="T49" fmla="*/ 32 h 176"/>
              <a:gd name="T50" fmla="*/ 16 w 176"/>
              <a:gd name="T51" fmla="*/ 136 h 176"/>
              <a:gd name="T52" fmla="*/ 84 w 176"/>
              <a:gd name="T53" fmla="*/ 146 h 176"/>
              <a:gd name="T54" fmla="*/ 60 w 176"/>
              <a:gd name="T55" fmla="*/ 172 h 176"/>
              <a:gd name="T56" fmla="*/ 67 w 176"/>
              <a:gd name="T57" fmla="*/ 175 h 176"/>
              <a:gd name="T58" fmla="*/ 109 w 176"/>
              <a:gd name="T59" fmla="*/ 175 h 176"/>
              <a:gd name="T60" fmla="*/ 116 w 176"/>
              <a:gd name="T61" fmla="*/ 172 h 176"/>
              <a:gd name="T62" fmla="*/ 92 w 176"/>
              <a:gd name="T63" fmla="*/ 146 h 176"/>
              <a:gd name="T64" fmla="*/ 160 w 176"/>
              <a:gd name="T65" fmla="*/ 136 h 176"/>
              <a:gd name="T66" fmla="*/ 168 w 176"/>
              <a:gd name="T67" fmla="*/ 32 h 176"/>
              <a:gd name="T68" fmla="*/ 176 w 176"/>
              <a:gd name="T69" fmla="*/ 16 h 176"/>
              <a:gd name="T70" fmla="*/ 160 w 176"/>
              <a:gd name="T71" fmla="*/ 128 h 176"/>
              <a:gd name="T72" fmla="*/ 16 w 176"/>
              <a:gd name="T73" fmla="*/ 32 h 176"/>
              <a:gd name="T74" fmla="*/ 160 w 176"/>
              <a:gd name="T75" fmla="*/ 128 h 176"/>
              <a:gd name="T76" fmla="*/ 8 w 176"/>
              <a:gd name="T77" fmla="*/ 24 h 176"/>
              <a:gd name="T78" fmla="*/ 168 w 176"/>
              <a:gd name="T79" fmla="*/ 1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76" h="176">
                <a:moveTo>
                  <a:pt x="100" y="72"/>
                </a:moveTo>
                <a:cubicBezTo>
                  <a:pt x="140" y="72"/>
                  <a:pt x="140" y="72"/>
                  <a:pt x="140" y="72"/>
                </a:cubicBezTo>
                <a:cubicBezTo>
                  <a:pt x="142" y="72"/>
                  <a:pt x="144" y="70"/>
                  <a:pt x="144" y="68"/>
                </a:cubicBezTo>
                <a:cubicBezTo>
                  <a:pt x="144" y="66"/>
                  <a:pt x="142" y="64"/>
                  <a:pt x="140" y="64"/>
                </a:cubicBezTo>
                <a:cubicBezTo>
                  <a:pt x="100" y="64"/>
                  <a:pt x="100" y="64"/>
                  <a:pt x="100" y="64"/>
                </a:cubicBezTo>
                <a:cubicBezTo>
                  <a:pt x="98" y="64"/>
                  <a:pt x="96" y="66"/>
                  <a:pt x="96" y="68"/>
                </a:cubicBezTo>
                <a:cubicBezTo>
                  <a:pt x="96" y="70"/>
                  <a:pt x="98" y="72"/>
                  <a:pt x="100" y="72"/>
                </a:cubicBezTo>
                <a:moveTo>
                  <a:pt x="100" y="56"/>
                </a:moveTo>
                <a:cubicBezTo>
                  <a:pt x="124" y="56"/>
                  <a:pt x="124" y="56"/>
                  <a:pt x="124" y="56"/>
                </a:cubicBezTo>
                <a:cubicBezTo>
                  <a:pt x="126" y="56"/>
                  <a:pt x="128" y="54"/>
                  <a:pt x="128" y="52"/>
                </a:cubicBezTo>
                <a:cubicBezTo>
                  <a:pt x="128" y="50"/>
                  <a:pt x="126" y="48"/>
                  <a:pt x="124" y="48"/>
                </a:cubicBezTo>
                <a:cubicBezTo>
                  <a:pt x="100" y="48"/>
                  <a:pt x="100" y="48"/>
                  <a:pt x="100" y="48"/>
                </a:cubicBezTo>
                <a:cubicBezTo>
                  <a:pt x="98" y="48"/>
                  <a:pt x="96" y="50"/>
                  <a:pt x="96" y="52"/>
                </a:cubicBezTo>
                <a:cubicBezTo>
                  <a:pt x="96" y="54"/>
                  <a:pt x="98" y="56"/>
                  <a:pt x="100" y="56"/>
                </a:cubicBezTo>
                <a:moveTo>
                  <a:pt x="100" y="88"/>
                </a:moveTo>
                <a:cubicBezTo>
                  <a:pt x="116" y="88"/>
                  <a:pt x="116" y="88"/>
                  <a:pt x="116" y="88"/>
                </a:cubicBezTo>
                <a:cubicBezTo>
                  <a:pt x="118" y="88"/>
                  <a:pt x="120" y="86"/>
                  <a:pt x="120" y="84"/>
                </a:cubicBezTo>
                <a:cubicBezTo>
                  <a:pt x="120" y="82"/>
                  <a:pt x="118" y="80"/>
                  <a:pt x="116" y="80"/>
                </a:cubicBezTo>
                <a:cubicBezTo>
                  <a:pt x="100" y="80"/>
                  <a:pt x="100" y="80"/>
                  <a:pt x="100" y="80"/>
                </a:cubicBezTo>
                <a:cubicBezTo>
                  <a:pt x="98" y="80"/>
                  <a:pt x="96" y="82"/>
                  <a:pt x="96" y="84"/>
                </a:cubicBezTo>
                <a:cubicBezTo>
                  <a:pt x="96" y="86"/>
                  <a:pt x="98" y="88"/>
                  <a:pt x="100" y="88"/>
                </a:cubicBezTo>
                <a:moveTo>
                  <a:pt x="40" y="104"/>
                </a:moveTo>
                <a:cubicBezTo>
                  <a:pt x="72" y="104"/>
                  <a:pt x="72" y="104"/>
                  <a:pt x="72" y="104"/>
                </a:cubicBezTo>
                <a:cubicBezTo>
                  <a:pt x="76" y="104"/>
                  <a:pt x="80" y="100"/>
                  <a:pt x="80" y="96"/>
                </a:cubicBezTo>
                <a:cubicBezTo>
                  <a:pt x="80" y="56"/>
                  <a:pt x="80" y="56"/>
                  <a:pt x="80" y="56"/>
                </a:cubicBezTo>
                <a:cubicBezTo>
                  <a:pt x="80" y="52"/>
                  <a:pt x="76" y="48"/>
                  <a:pt x="72" y="48"/>
                </a:cubicBezTo>
                <a:cubicBezTo>
                  <a:pt x="40" y="48"/>
                  <a:pt x="40" y="48"/>
                  <a:pt x="40" y="48"/>
                </a:cubicBezTo>
                <a:cubicBezTo>
                  <a:pt x="36" y="48"/>
                  <a:pt x="32" y="52"/>
                  <a:pt x="32" y="56"/>
                </a:cubicBezTo>
                <a:cubicBezTo>
                  <a:pt x="32" y="96"/>
                  <a:pt x="32" y="96"/>
                  <a:pt x="32" y="96"/>
                </a:cubicBezTo>
                <a:cubicBezTo>
                  <a:pt x="32" y="100"/>
                  <a:pt x="36" y="104"/>
                  <a:pt x="40" y="104"/>
                </a:cubicBezTo>
                <a:moveTo>
                  <a:pt x="40" y="56"/>
                </a:moveTo>
                <a:cubicBezTo>
                  <a:pt x="72" y="56"/>
                  <a:pt x="72" y="56"/>
                  <a:pt x="72" y="56"/>
                </a:cubicBezTo>
                <a:cubicBezTo>
                  <a:pt x="72" y="96"/>
                  <a:pt x="72" y="96"/>
                  <a:pt x="72" y="96"/>
                </a:cubicBezTo>
                <a:cubicBezTo>
                  <a:pt x="40" y="96"/>
                  <a:pt x="40" y="96"/>
                  <a:pt x="40" y="96"/>
                </a:cubicBezTo>
                <a:lnTo>
                  <a:pt x="40" y="56"/>
                </a:lnTo>
                <a:close/>
                <a:moveTo>
                  <a:pt x="100" y="104"/>
                </a:moveTo>
                <a:cubicBezTo>
                  <a:pt x="140" y="104"/>
                  <a:pt x="140" y="104"/>
                  <a:pt x="140" y="104"/>
                </a:cubicBezTo>
                <a:cubicBezTo>
                  <a:pt x="142" y="104"/>
                  <a:pt x="144" y="102"/>
                  <a:pt x="144" y="100"/>
                </a:cubicBezTo>
                <a:cubicBezTo>
                  <a:pt x="144" y="98"/>
                  <a:pt x="142" y="96"/>
                  <a:pt x="140" y="96"/>
                </a:cubicBezTo>
                <a:cubicBezTo>
                  <a:pt x="100" y="96"/>
                  <a:pt x="100" y="96"/>
                  <a:pt x="100" y="96"/>
                </a:cubicBezTo>
                <a:cubicBezTo>
                  <a:pt x="98" y="96"/>
                  <a:pt x="96" y="98"/>
                  <a:pt x="96" y="100"/>
                </a:cubicBezTo>
                <a:cubicBezTo>
                  <a:pt x="96" y="102"/>
                  <a:pt x="98" y="104"/>
                  <a:pt x="100" y="104"/>
                </a:cubicBezTo>
                <a:moveTo>
                  <a:pt x="168" y="8"/>
                </a:moveTo>
                <a:cubicBezTo>
                  <a:pt x="96" y="8"/>
                  <a:pt x="96" y="8"/>
                  <a:pt x="96" y="8"/>
                </a:cubicBezTo>
                <a:cubicBezTo>
                  <a:pt x="96" y="4"/>
                  <a:pt x="92" y="0"/>
                  <a:pt x="88" y="0"/>
                </a:cubicBezTo>
                <a:cubicBezTo>
                  <a:pt x="84" y="0"/>
                  <a:pt x="80" y="4"/>
                  <a:pt x="80" y="8"/>
                </a:cubicBezTo>
                <a:cubicBezTo>
                  <a:pt x="8" y="8"/>
                  <a:pt x="8" y="8"/>
                  <a:pt x="8" y="8"/>
                </a:cubicBezTo>
                <a:cubicBezTo>
                  <a:pt x="4" y="8"/>
                  <a:pt x="0" y="12"/>
                  <a:pt x="0" y="16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8"/>
                  <a:pt x="4" y="32"/>
                  <a:pt x="8" y="32"/>
                </a:cubicBezTo>
                <a:cubicBezTo>
                  <a:pt x="8" y="128"/>
                  <a:pt x="8" y="128"/>
                  <a:pt x="8" y="128"/>
                </a:cubicBezTo>
                <a:cubicBezTo>
                  <a:pt x="8" y="132"/>
                  <a:pt x="12" y="136"/>
                  <a:pt x="16" y="136"/>
                </a:cubicBezTo>
                <a:cubicBezTo>
                  <a:pt x="84" y="136"/>
                  <a:pt x="84" y="136"/>
                  <a:pt x="84" y="136"/>
                </a:cubicBezTo>
                <a:cubicBezTo>
                  <a:pt x="84" y="146"/>
                  <a:pt x="84" y="146"/>
                  <a:pt x="84" y="146"/>
                </a:cubicBezTo>
                <a:cubicBezTo>
                  <a:pt x="61" y="169"/>
                  <a:pt x="61" y="169"/>
                  <a:pt x="61" y="169"/>
                </a:cubicBezTo>
                <a:cubicBezTo>
                  <a:pt x="60" y="170"/>
                  <a:pt x="60" y="171"/>
                  <a:pt x="60" y="172"/>
                </a:cubicBezTo>
                <a:cubicBezTo>
                  <a:pt x="60" y="174"/>
                  <a:pt x="62" y="176"/>
                  <a:pt x="64" y="176"/>
                </a:cubicBezTo>
                <a:cubicBezTo>
                  <a:pt x="65" y="176"/>
                  <a:pt x="66" y="176"/>
                  <a:pt x="67" y="175"/>
                </a:cubicBezTo>
                <a:cubicBezTo>
                  <a:pt x="88" y="154"/>
                  <a:pt x="88" y="154"/>
                  <a:pt x="88" y="154"/>
                </a:cubicBezTo>
                <a:cubicBezTo>
                  <a:pt x="109" y="175"/>
                  <a:pt x="109" y="175"/>
                  <a:pt x="109" y="175"/>
                </a:cubicBezTo>
                <a:cubicBezTo>
                  <a:pt x="110" y="176"/>
                  <a:pt x="111" y="176"/>
                  <a:pt x="112" y="176"/>
                </a:cubicBezTo>
                <a:cubicBezTo>
                  <a:pt x="114" y="176"/>
                  <a:pt x="116" y="174"/>
                  <a:pt x="116" y="172"/>
                </a:cubicBezTo>
                <a:cubicBezTo>
                  <a:pt x="116" y="171"/>
                  <a:pt x="116" y="170"/>
                  <a:pt x="115" y="169"/>
                </a:cubicBezTo>
                <a:cubicBezTo>
                  <a:pt x="92" y="146"/>
                  <a:pt x="92" y="146"/>
                  <a:pt x="92" y="146"/>
                </a:cubicBezTo>
                <a:cubicBezTo>
                  <a:pt x="92" y="136"/>
                  <a:pt x="92" y="136"/>
                  <a:pt x="92" y="136"/>
                </a:cubicBezTo>
                <a:cubicBezTo>
                  <a:pt x="160" y="136"/>
                  <a:pt x="160" y="136"/>
                  <a:pt x="160" y="136"/>
                </a:cubicBezTo>
                <a:cubicBezTo>
                  <a:pt x="164" y="136"/>
                  <a:pt x="168" y="132"/>
                  <a:pt x="168" y="128"/>
                </a:cubicBezTo>
                <a:cubicBezTo>
                  <a:pt x="168" y="32"/>
                  <a:pt x="168" y="32"/>
                  <a:pt x="168" y="32"/>
                </a:cubicBezTo>
                <a:cubicBezTo>
                  <a:pt x="172" y="32"/>
                  <a:pt x="176" y="28"/>
                  <a:pt x="176" y="24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12"/>
                  <a:pt x="172" y="8"/>
                  <a:pt x="168" y="8"/>
                </a:cubicBezTo>
                <a:moveTo>
                  <a:pt x="160" y="128"/>
                </a:moveTo>
                <a:cubicBezTo>
                  <a:pt x="16" y="128"/>
                  <a:pt x="16" y="128"/>
                  <a:pt x="16" y="128"/>
                </a:cubicBezTo>
                <a:cubicBezTo>
                  <a:pt x="16" y="32"/>
                  <a:pt x="16" y="32"/>
                  <a:pt x="16" y="32"/>
                </a:cubicBezTo>
                <a:cubicBezTo>
                  <a:pt x="160" y="32"/>
                  <a:pt x="160" y="32"/>
                  <a:pt x="160" y="32"/>
                </a:cubicBezTo>
                <a:lnTo>
                  <a:pt x="160" y="128"/>
                </a:lnTo>
                <a:close/>
                <a:moveTo>
                  <a:pt x="168" y="24"/>
                </a:moveTo>
                <a:cubicBezTo>
                  <a:pt x="8" y="24"/>
                  <a:pt x="8" y="24"/>
                  <a:pt x="8" y="24"/>
                </a:cubicBezTo>
                <a:cubicBezTo>
                  <a:pt x="8" y="16"/>
                  <a:pt x="8" y="16"/>
                  <a:pt x="8" y="16"/>
                </a:cubicBezTo>
                <a:cubicBezTo>
                  <a:pt x="168" y="16"/>
                  <a:pt x="168" y="16"/>
                  <a:pt x="168" y="16"/>
                </a:cubicBezTo>
                <a:lnTo>
                  <a:pt x="168" y="24"/>
                </a:lnTo>
                <a:close/>
              </a:path>
            </a:pathLst>
          </a:custGeom>
          <a:solidFill>
            <a:srgbClr val="FBBE14"/>
          </a:solidFill>
          <a:ln w="1270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4" name="Textfeld 14">
            <a:extLst>
              <a:ext uri="{FF2B5EF4-FFF2-40B4-BE49-F238E27FC236}">
                <a16:creationId xmlns:a16="http://schemas.microsoft.com/office/drawing/2014/main" id="{FCF9F3C0-A65D-45A4-8A3C-5EE9A1721238}"/>
              </a:ext>
            </a:extLst>
          </p:cNvPr>
          <p:cNvSpPr txBox="1"/>
          <p:nvPr userDrawn="1"/>
        </p:nvSpPr>
        <p:spPr>
          <a:xfrm>
            <a:off x="7963817" y="2556305"/>
            <a:ext cx="2585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800" b="1" kern="1200" dirty="0" err="1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de-AT" sz="1800" b="1" kern="1200" dirty="0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de-AT" sz="1800" b="1" kern="1200" dirty="0" err="1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7" name="Textfeld 61">
            <a:extLst>
              <a:ext uri="{FF2B5EF4-FFF2-40B4-BE49-F238E27FC236}">
                <a16:creationId xmlns:a16="http://schemas.microsoft.com/office/drawing/2014/main" id="{4E11DC8E-29E3-4A08-9B17-B38F03BE82E6}"/>
              </a:ext>
            </a:extLst>
          </p:cNvPr>
          <p:cNvSpPr txBox="1"/>
          <p:nvPr userDrawn="1"/>
        </p:nvSpPr>
        <p:spPr>
          <a:xfrm>
            <a:off x="7975476" y="2863192"/>
            <a:ext cx="3829050" cy="231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kern="1200" dirty="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What is your service/ product and your key activities?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8" name="Freeform 37">
            <a:extLst>
              <a:ext uri="{FF2B5EF4-FFF2-40B4-BE49-F238E27FC236}">
                <a16:creationId xmlns:a16="http://schemas.microsoft.com/office/drawing/2014/main" id="{325ACC20-DFC0-824D-AB6E-59350222B58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1804526" y="1977995"/>
            <a:ext cx="342265" cy="294005"/>
          </a:xfrm>
          <a:custGeom>
            <a:avLst/>
            <a:gdLst>
              <a:gd name="T0" fmla="*/ 184 w 256"/>
              <a:gd name="T1" fmla="*/ 172 h 200"/>
              <a:gd name="T2" fmla="*/ 184 w 256"/>
              <a:gd name="T3" fmla="*/ 172 h 200"/>
              <a:gd name="T4" fmla="*/ 108 w 256"/>
              <a:gd name="T5" fmla="*/ 172 h 200"/>
              <a:gd name="T6" fmla="*/ 108 w 256"/>
              <a:gd name="T7" fmla="*/ 172 h 200"/>
              <a:gd name="T8" fmla="*/ 100 w 256"/>
              <a:gd name="T9" fmla="*/ 172 h 200"/>
              <a:gd name="T10" fmla="*/ 85 w 256"/>
              <a:gd name="T11" fmla="*/ 172 h 200"/>
              <a:gd name="T12" fmla="*/ 92 w 256"/>
              <a:gd name="T13" fmla="*/ 180 h 200"/>
              <a:gd name="T14" fmla="*/ 96 w 256"/>
              <a:gd name="T15" fmla="*/ 188 h 200"/>
              <a:gd name="T16" fmla="*/ 84 w 256"/>
              <a:gd name="T17" fmla="*/ 200 h 200"/>
              <a:gd name="T18" fmla="*/ 76 w 256"/>
              <a:gd name="T19" fmla="*/ 196 h 200"/>
              <a:gd name="T20" fmla="*/ 48 w 256"/>
              <a:gd name="T21" fmla="*/ 168 h 200"/>
              <a:gd name="T22" fmla="*/ 44 w 256"/>
              <a:gd name="T23" fmla="*/ 160 h 200"/>
              <a:gd name="T24" fmla="*/ 48 w 256"/>
              <a:gd name="T25" fmla="*/ 152 h 200"/>
              <a:gd name="T26" fmla="*/ 76 w 256"/>
              <a:gd name="T27" fmla="*/ 124 h 200"/>
              <a:gd name="T28" fmla="*/ 84 w 256"/>
              <a:gd name="T29" fmla="*/ 120 h 200"/>
              <a:gd name="T30" fmla="*/ 96 w 256"/>
              <a:gd name="T31" fmla="*/ 132 h 200"/>
              <a:gd name="T32" fmla="*/ 92 w 256"/>
              <a:gd name="T33" fmla="*/ 140 h 200"/>
              <a:gd name="T34" fmla="*/ 85 w 256"/>
              <a:gd name="T35" fmla="*/ 148 h 200"/>
              <a:gd name="T36" fmla="*/ 92 w 256"/>
              <a:gd name="T37" fmla="*/ 148 h 200"/>
              <a:gd name="T38" fmla="*/ 92 w 256"/>
              <a:gd name="T39" fmla="*/ 148 h 200"/>
              <a:gd name="T40" fmla="*/ 104 w 256"/>
              <a:gd name="T41" fmla="*/ 148 h 200"/>
              <a:gd name="T42" fmla="*/ 104 w 256"/>
              <a:gd name="T43" fmla="*/ 148 h 200"/>
              <a:gd name="T44" fmla="*/ 184 w 256"/>
              <a:gd name="T45" fmla="*/ 148 h 200"/>
              <a:gd name="T46" fmla="*/ 232 w 256"/>
              <a:gd name="T47" fmla="*/ 100 h 200"/>
              <a:gd name="T48" fmla="*/ 232 w 256"/>
              <a:gd name="T49" fmla="*/ 72 h 200"/>
              <a:gd name="T50" fmla="*/ 244 w 256"/>
              <a:gd name="T51" fmla="*/ 60 h 200"/>
              <a:gd name="T52" fmla="*/ 256 w 256"/>
              <a:gd name="T53" fmla="*/ 72 h 200"/>
              <a:gd name="T54" fmla="*/ 256 w 256"/>
              <a:gd name="T55" fmla="*/ 100 h 200"/>
              <a:gd name="T56" fmla="*/ 184 w 256"/>
              <a:gd name="T57" fmla="*/ 172 h 200"/>
              <a:gd name="T58" fmla="*/ 180 w 256"/>
              <a:gd name="T59" fmla="*/ 76 h 200"/>
              <a:gd name="T60" fmla="*/ 172 w 256"/>
              <a:gd name="T61" fmla="*/ 80 h 200"/>
              <a:gd name="T62" fmla="*/ 160 w 256"/>
              <a:gd name="T63" fmla="*/ 68 h 200"/>
              <a:gd name="T64" fmla="*/ 164 w 256"/>
              <a:gd name="T65" fmla="*/ 60 h 200"/>
              <a:gd name="T66" fmla="*/ 171 w 256"/>
              <a:gd name="T67" fmla="*/ 52 h 200"/>
              <a:gd name="T68" fmla="*/ 164 w 256"/>
              <a:gd name="T69" fmla="*/ 52 h 200"/>
              <a:gd name="T70" fmla="*/ 164 w 256"/>
              <a:gd name="T71" fmla="*/ 52 h 200"/>
              <a:gd name="T72" fmla="*/ 152 w 256"/>
              <a:gd name="T73" fmla="*/ 52 h 200"/>
              <a:gd name="T74" fmla="*/ 152 w 256"/>
              <a:gd name="T75" fmla="*/ 52 h 200"/>
              <a:gd name="T76" fmla="*/ 72 w 256"/>
              <a:gd name="T77" fmla="*/ 52 h 200"/>
              <a:gd name="T78" fmla="*/ 24 w 256"/>
              <a:gd name="T79" fmla="*/ 100 h 200"/>
              <a:gd name="T80" fmla="*/ 24 w 256"/>
              <a:gd name="T81" fmla="*/ 128 h 200"/>
              <a:gd name="T82" fmla="*/ 12 w 256"/>
              <a:gd name="T83" fmla="*/ 140 h 200"/>
              <a:gd name="T84" fmla="*/ 0 w 256"/>
              <a:gd name="T85" fmla="*/ 128 h 200"/>
              <a:gd name="T86" fmla="*/ 0 w 256"/>
              <a:gd name="T87" fmla="*/ 100 h 200"/>
              <a:gd name="T88" fmla="*/ 72 w 256"/>
              <a:gd name="T89" fmla="*/ 28 h 200"/>
              <a:gd name="T90" fmla="*/ 148 w 256"/>
              <a:gd name="T91" fmla="*/ 28 h 200"/>
              <a:gd name="T92" fmla="*/ 148 w 256"/>
              <a:gd name="T93" fmla="*/ 28 h 200"/>
              <a:gd name="T94" fmla="*/ 156 w 256"/>
              <a:gd name="T95" fmla="*/ 28 h 200"/>
              <a:gd name="T96" fmla="*/ 171 w 256"/>
              <a:gd name="T97" fmla="*/ 28 h 200"/>
              <a:gd name="T98" fmla="*/ 164 w 256"/>
              <a:gd name="T99" fmla="*/ 20 h 200"/>
              <a:gd name="T100" fmla="*/ 160 w 256"/>
              <a:gd name="T101" fmla="*/ 12 h 200"/>
              <a:gd name="T102" fmla="*/ 172 w 256"/>
              <a:gd name="T103" fmla="*/ 0 h 200"/>
              <a:gd name="T104" fmla="*/ 180 w 256"/>
              <a:gd name="T105" fmla="*/ 4 h 200"/>
              <a:gd name="T106" fmla="*/ 208 w 256"/>
              <a:gd name="T107" fmla="*/ 32 h 200"/>
              <a:gd name="T108" fmla="*/ 212 w 256"/>
              <a:gd name="T109" fmla="*/ 40 h 200"/>
              <a:gd name="T110" fmla="*/ 208 w 256"/>
              <a:gd name="T111" fmla="*/ 48 h 200"/>
              <a:gd name="T112" fmla="*/ 180 w 256"/>
              <a:gd name="T113" fmla="*/ 76 h 20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56" h="200">
                <a:moveTo>
                  <a:pt x="184" y="172"/>
                </a:moveTo>
                <a:cubicBezTo>
                  <a:pt x="184" y="172"/>
                  <a:pt x="184" y="172"/>
                  <a:pt x="184" y="172"/>
                </a:cubicBezTo>
                <a:cubicBezTo>
                  <a:pt x="108" y="172"/>
                  <a:pt x="108" y="172"/>
                  <a:pt x="108" y="172"/>
                </a:cubicBezTo>
                <a:cubicBezTo>
                  <a:pt x="108" y="172"/>
                  <a:pt x="108" y="172"/>
                  <a:pt x="108" y="172"/>
                </a:cubicBezTo>
                <a:cubicBezTo>
                  <a:pt x="100" y="172"/>
                  <a:pt x="100" y="172"/>
                  <a:pt x="100" y="172"/>
                </a:cubicBezTo>
                <a:cubicBezTo>
                  <a:pt x="85" y="172"/>
                  <a:pt x="85" y="172"/>
                  <a:pt x="85" y="172"/>
                </a:cubicBezTo>
                <a:cubicBezTo>
                  <a:pt x="92" y="180"/>
                  <a:pt x="92" y="180"/>
                  <a:pt x="92" y="180"/>
                </a:cubicBezTo>
                <a:cubicBezTo>
                  <a:pt x="95" y="182"/>
                  <a:pt x="96" y="185"/>
                  <a:pt x="96" y="188"/>
                </a:cubicBezTo>
                <a:cubicBezTo>
                  <a:pt x="96" y="195"/>
                  <a:pt x="91" y="200"/>
                  <a:pt x="84" y="200"/>
                </a:cubicBezTo>
                <a:cubicBezTo>
                  <a:pt x="81" y="200"/>
                  <a:pt x="78" y="199"/>
                  <a:pt x="76" y="196"/>
                </a:cubicBezTo>
                <a:cubicBezTo>
                  <a:pt x="48" y="168"/>
                  <a:pt x="48" y="168"/>
                  <a:pt x="48" y="168"/>
                </a:cubicBezTo>
                <a:cubicBezTo>
                  <a:pt x="45" y="166"/>
                  <a:pt x="44" y="163"/>
                  <a:pt x="44" y="160"/>
                </a:cubicBezTo>
                <a:cubicBezTo>
                  <a:pt x="44" y="157"/>
                  <a:pt x="45" y="154"/>
                  <a:pt x="48" y="152"/>
                </a:cubicBezTo>
                <a:cubicBezTo>
                  <a:pt x="76" y="124"/>
                  <a:pt x="76" y="124"/>
                  <a:pt x="76" y="124"/>
                </a:cubicBezTo>
                <a:cubicBezTo>
                  <a:pt x="78" y="121"/>
                  <a:pt x="81" y="120"/>
                  <a:pt x="84" y="120"/>
                </a:cubicBezTo>
                <a:cubicBezTo>
                  <a:pt x="91" y="120"/>
                  <a:pt x="96" y="125"/>
                  <a:pt x="96" y="132"/>
                </a:cubicBezTo>
                <a:cubicBezTo>
                  <a:pt x="96" y="135"/>
                  <a:pt x="95" y="138"/>
                  <a:pt x="92" y="140"/>
                </a:cubicBezTo>
                <a:cubicBezTo>
                  <a:pt x="85" y="148"/>
                  <a:pt x="85" y="148"/>
                  <a:pt x="85" y="148"/>
                </a:cubicBezTo>
                <a:cubicBezTo>
                  <a:pt x="92" y="148"/>
                  <a:pt x="92" y="148"/>
                  <a:pt x="92" y="148"/>
                </a:cubicBezTo>
                <a:cubicBezTo>
                  <a:pt x="92" y="148"/>
                  <a:pt x="92" y="148"/>
                  <a:pt x="92" y="148"/>
                </a:cubicBezTo>
                <a:cubicBezTo>
                  <a:pt x="104" y="148"/>
                  <a:pt x="104" y="148"/>
                  <a:pt x="104" y="148"/>
                </a:cubicBezTo>
                <a:cubicBezTo>
                  <a:pt x="104" y="148"/>
                  <a:pt x="104" y="148"/>
                  <a:pt x="104" y="148"/>
                </a:cubicBezTo>
                <a:cubicBezTo>
                  <a:pt x="184" y="148"/>
                  <a:pt x="184" y="148"/>
                  <a:pt x="184" y="148"/>
                </a:cubicBezTo>
                <a:cubicBezTo>
                  <a:pt x="211" y="148"/>
                  <a:pt x="232" y="127"/>
                  <a:pt x="232" y="100"/>
                </a:cubicBezTo>
                <a:cubicBezTo>
                  <a:pt x="232" y="72"/>
                  <a:pt x="232" y="72"/>
                  <a:pt x="232" y="72"/>
                </a:cubicBezTo>
                <a:cubicBezTo>
                  <a:pt x="232" y="65"/>
                  <a:pt x="237" y="60"/>
                  <a:pt x="244" y="60"/>
                </a:cubicBezTo>
                <a:cubicBezTo>
                  <a:pt x="251" y="60"/>
                  <a:pt x="256" y="65"/>
                  <a:pt x="256" y="72"/>
                </a:cubicBezTo>
                <a:cubicBezTo>
                  <a:pt x="256" y="100"/>
                  <a:pt x="256" y="100"/>
                  <a:pt x="256" y="100"/>
                </a:cubicBezTo>
                <a:cubicBezTo>
                  <a:pt x="256" y="140"/>
                  <a:pt x="224" y="172"/>
                  <a:pt x="184" y="172"/>
                </a:cubicBezTo>
                <a:moveTo>
                  <a:pt x="180" y="76"/>
                </a:moveTo>
                <a:cubicBezTo>
                  <a:pt x="178" y="79"/>
                  <a:pt x="175" y="80"/>
                  <a:pt x="172" y="80"/>
                </a:cubicBezTo>
                <a:cubicBezTo>
                  <a:pt x="165" y="80"/>
                  <a:pt x="160" y="75"/>
                  <a:pt x="160" y="68"/>
                </a:cubicBezTo>
                <a:cubicBezTo>
                  <a:pt x="160" y="65"/>
                  <a:pt x="161" y="62"/>
                  <a:pt x="164" y="60"/>
                </a:cubicBezTo>
                <a:cubicBezTo>
                  <a:pt x="171" y="52"/>
                  <a:pt x="171" y="52"/>
                  <a:pt x="171" y="52"/>
                </a:cubicBezTo>
                <a:cubicBezTo>
                  <a:pt x="164" y="52"/>
                  <a:pt x="164" y="52"/>
                  <a:pt x="164" y="52"/>
                </a:cubicBezTo>
                <a:cubicBezTo>
                  <a:pt x="164" y="52"/>
                  <a:pt x="164" y="52"/>
                  <a:pt x="164" y="52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152" y="52"/>
                  <a:pt x="152" y="52"/>
                  <a:pt x="152" y="52"/>
                </a:cubicBezTo>
                <a:cubicBezTo>
                  <a:pt x="72" y="52"/>
                  <a:pt x="72" y="52"/>
                  <a:pt x="72" y="52"/>
                </a:cubicBezTo>
                <a:cubicBezTo>
                  <a:pt x="45" y="52"/>
                  <a:pt x="24" y="73"/>
                  <a:pt x="24" y="100"/>
                </a:cubicBezTo>
                <a:cubicBezTo>
                  <a:pt x="24" y="128"/>
                  <a:pt x="24" y="128"/>
                  <a:pt x="24" y="128"/>
                </a:cubicBezTo>
                <a:cubicBezTo>
                  <a:pt x="24" y="135"/>
                  <a:pt x="19" y="140"/>
                  <a:pt x="12" y="140"/>
                </a:cubicBezTo>
                <a:cubicBezTo>
                  <a:pt x="5" y="140"/>
                  <a:pt x="0" y="135"/>
                  <a:pt x="0" y="128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60"/>
                  <a:pt x="32" y="28"/>
                  <a:pt x="72" y="28"/>
                </a:cubicBezTo>
                <a:cubicBezTo>
                  <a:pt x="148" y="28"/>
                  <a:pt x="148" y="28"/>
                  <a:pt x="148" y="28"/>
                </a:cubicBezTo>
                <a:cubicBezTo>
                  <a:pt x="148" y="28"/>
                  <a:pt x="148" y="28"/>
                  <a:pt x="148" y="28"/>
                </a:cubicBezTo>
                <a:cubicBezTo>
                  <a:pt x="156" y="28"/>
                  <a:pt x="156" y="28"/>
                  <a:pt x="156" y="28"/>
                </a:cubicBezTo>
                <a:cubicBezTo>
                  <a:pt x="171" y="28"/>
                  <a:pt x="171" y="28"/>
                  <a:pt x="171" y="28"/>
                </a:cubicBezTo>
                <a:cubicBezTo>
                  <a:pt x="164" y="20"/>
                  <a:pt x="164" y="20"/>
                  <a:pt x="164" y="20"/>
                </a:cubicBezTo>
                <a:cubicBezTo>
                  <a:pt x="161" y="18"/>
                  <a:pt x="160" y="15"/>
                  <a:pt x="160" y="12"/>
                </a:cubicBezTo>
                <a:cubicBezTo>
                  <a:pt x="160" y="5"/>
                  <a:pt x="165" y="0"/>
                  <a:pt x="172" y="0"/>
                </a:cubicBezTo>
                <a:cubicBezTo>
                  <a:pt x="175" y="0"/>
                  <a:pt x="178" y="1"/>
                  <a:pt x="180" y="4"/>
                </a:cubicBezTo>
                <a:cubicBezTo>
                  <a:pt x="208" y="32"/>
                  <a:pt x="208" y="32"/>
                  <a:pt x="208" y="32"/>
                </a:cubicBezTo>
                <a:cubicBezTo>
                  <a:pt x="211" y="34"/>
                  <a:pt x="212" y="37"/>
                  <a:pt x="212" y="40"/>
                </a:cubicBezTo>
                <a:cubicBezTo>
                  <a:pt x="212" y="43"/>
                  <a:pt x="211" y="46"/>
                  <a:pt x="208" y="48"/>
                </a:cubicBezTo>
                <a:lnTo>
                  <a:pt x="180" y="76"/>
                </a:lnTo>
                <a:close/>
              </a:path>
            </a:pathLst>
          </a:custGeom>
          <a:solidFill>
            <a:srgbClr val="FBBE14"/>
          </a:solidFill>
          <a:ln>
            <a:noFill/>
          </a:ln>
        </p:spPr>
        <p:txBody>
          <a:bodyPr/>
          <a:lstStyle/>
          <a:p>
            <a:endParaRPr lang="bg-BG"/>
          </a:p>
        </p:txBody>
      </p:sp>
      <p:sp>
        <p:nvSpPr>
          <p:cNvPr id="111" name="Textfeld 13">
            <a:extLst>
              <a:ext uri="{FF2B5EF4-FFF2-40B4-BE49-F238E27FC236}">
                <a16:creationId xmlns:a16="http://schemas.microsoft.com/office/drawing/2014/main" id="{F61A267B-283B-4540-B50C-2580E3A4B02C}"/>
              </a:ext>
            </a:extLst>
          </p:cNvPr>
          <p:cNvSpPr txBox="1"/>
          <p:nvPr userDrawn="1"/>
        </p:nvSpPr>
        <p:spPr>
          <a:xfrm>
            <a:off x="12146791" y="1926307"/>
            <a:ext cx="104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800" b="1" kern="1200" dirty="0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" name="Textfeld 24">
            <a:extLst>
              <a:ext uri="{FF2B5EF4-FFF2-40B4-BE49-F238E27FC236}">
                <a16:creationId xmlns:a16="http://schemas.microsoft.com/office/drawing/2014/main" id="{13A4304A-AB1F-4B4D-9DB2-05617B2A8B85}"/>
              </a:ext>
            </a:extLst>
          </p:cNvPr>
          <p:cNvSpPr txBox="1"/>
          <p:nvPr userDrawn="1"/>
        </p:nvSpPr>
        <p:spPr>
          <a:xfrm>
            <a:off x="12146791" y="2198165"/>
            <a:ext cx="2647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kern="1200" dirty="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What other services/ products are on the market?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96F26E66-1D3D-F741-9F4F-AABEA3FA7672}"/>
              </a:ext>
            </a:extLst>
          </p:cNvPr>
          <p:cNvGrpSpPr/>
          <p:nvPr userDrawn="1"/>
        </p:nvGrpSpPr>
        <p:grpSpPr>
          <a:xfrm>
            <a:off x="7641466" y="4289483"/>
            <a:ext cx="351794" cy="364494"/>
            <a:chOff x="5812795" y="1934839"/>
            <a:chExt cx="292100" cy="295275"/>
          </a:xfrm>
          <a:solidFill>
            <a:srgbClr val="FBBE14"/>
          </a:solidFill>
        </p:grpSpPr>
        <p:sp>
          <p:nvSpPr>
            <p:cNvPr id="114" name="Freeform 211">
              <a:extLst>
                <a:ext uri="{FF2B5EF4-FFF2-40B4-BE49-F238E27FC236}">
                  <a16:creationId xmlns:a16="http://schemas.microsoft.com/office/drawing/2014/main" id="{C9D3925D-CFFD-8B4E-B307-4096355F251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57245" y="1968177"/>
              <a:ext cx="33338" cy="33338"/>
            </a:xfrm>
            <a:custGeom>
              <a:avLst/>
              <a:gdLst/>
              <a:ahLst/>
              <a:cxnLst>
                <a:cxn ang="0">
                  <a:pos x="12" y="7"/>
                </a:cxn>
                <a:cxn ang="0">
                  <a:pos x="7" y="2"/>
                </a:cxn>
                <a:cxn ang="0">
                  <a:pos x="2" y="2"/>
                </a:cxn>
                <a:cxn ang="0">
                  <a:pos x="2" y="7"/>
                </a:cxn>
                <a:cxn ang="0">
                  <a:pos x="7" y="12"/>
                </a:cxn>
                <a:cxn ang="0">
                  <a:pos x="12" y="12"/>
                </a:cxn>
                <a:cxn ang="0">
                  <a:pos x="12" y="7"/>
                </a:cxn>
              </a:cxnLst>
              <a:rect l="0" t="0" r="r" b="b"/>
              <a:pathLst>
                <a:path w="13" h="13">
                  <a:moveTo>
                    <a:pt x="12" y="7"/>
                  </a:moveTo>
                  <a:cubicBezTo>
                    <a:pt x="7" y="2"/>
                    <a:pt x="7" y="2"/>
                    <a:pt x="7" y="2"/>
                  </a:cubicBezTo>
                  <a:cubicBezTo>
                    <a:pt x="5" y="0"/>
                    <a:pt x="3" y="0"/>
                    <a:pt x="2" y="2"/>
                  </a:cubicBezTo>
                  <a:cubicBezTo>
                    <a:pt x="0" y="3"/>
                    <a:pt x="0" y="6"/>
                    <a:pt x="2" y="7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8" y="13"/>
                    <a:pt x="10" y="13"/>
                    <a:pt x="12" y="12"/>
                  </a:cubicBezTo>
                  <a:cubicBezTo>
                    <a:pt x="13" y="11"/>
                    <a:pt x="13" y="8"/>
                    <a:pt x="12" y="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15" name="Freeform 212">
              <a:extLst>
                <a:ext uri="{FF2B5EF4-FFF2-40B4-BE49-F238E27FC236}">
                  <a16:creationId xmlns:a16="http://schemas.microsoft.com/office/drawing/2014/main" id="{F345D3B8-E912-FB4D-B414-28BE3F98DF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12795" y="2063427"/>
              <a:ext cx="34925" cy="1905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4" y="7"/>
                </a:cxn>
                <a:cxn ang="0">
                  <a:pos x="11" y="7"/>
                </a:cxn>
                <a:cxn ang="0">
                  <a:pos x="14" y="4"/>
                </a:cxn>
                <a:cxn ang="0">
                  <a:pos x="11" y="0"/>
                </a:cxn>
              </a:cxnLst>
              <a:rect l="0" t="0" r="r" b="b"/>
              <a:pathLst>
                <a:path w="14" h="7">
                  <a:moveTo>
                    <a:pt x="11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7"/>
                    <a:pt x="4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3" y="7"/>
                    <a:pt x="14" y="6"/>
                    <a:pt x="14" y="4"/>
                  </a:cubicBezTo>
                  <a:cubicBezTo>
                    <a:pt x="14" y="2"/>
                    <a:pt x="13" y="0"/>
                    <a:pt x="1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16" name="Freeform 213">
              <a:extLst>
                <a:ext uri="{FF2B5EF4-FFF2-40B4-BE49-F238E27FC236}">
                  <a16:creationId xmlns:a16="http://schemas.microsoft.com/office/drawing/2014/main" id="{17B5B824-E12F-6842-A7B5-790093055BD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69970" y="2082477"/>
              <a:ext cx="34925" cy="1905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3" y="8"/>
                </a:cxn>
                <a:cxn ang="0">
                  <a:pos x="10" y="8"/>
                </a:cxn>
                <a:cxn ang="0">
                  <a:pos x="14" y="4"/>
                </a:cxn>
                <a:cxn ang="0">
                  <a:pos x="10" y="0"/>
                </a:cxn>
              </a:cxnLst>
              <a:rect l="0" t="0" r="r" b="b"/>
              <a:pathLst>
                <a:path w="14" h="8">
                  <a:moveTo>
                    <a:pt x="1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6"/>
                    <a:pt x="1" y="8"/>
                    <a:pt x="3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2" y="8"/>
                    <a:pt x="14" y="6"/>
                    <a:pt x="14" y="4"/>
                  </a:cubicBezTo>
                  <a:cubicBezTo>
                    <a:pt x="14" y="2"/>
                    <a:pt x="12" y="0"/>
                    <a:pt x="1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17" name="Freeform 214">
              <a:extLst>
                <a:ext uri="{FF2B5EF4-FFF2-40B4-BE49-F238E27FC236}">
                  <a16:creationId xmlns:a16="http://schemas.microsoft.com/office/drawing/2014/main" id="{A0CCA8DB-7C03-064F-9EBD-D24E66ABBAE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39808" y="1984052"/>
              <a:ext cx="31750" cy="31750"/>
            </a:xfrm>
            <a:custGeom>
              <a:avLst/>
              <a:gdLst/>
              <a:ahLst/>
              <a:cxnLst>
                <a:cxn ang="0">
                  <a:pos x="12" y="1"/>
                </a:cxn>
                <a:cxn ang="0">
                  <a:pos x="6" y="1"/>
                </a:cxn>
                <a:cxn ang="0">
                  <a:pos x="1" y="6"/>
                </a:cxn>
                <a:cxn ang="0">
                  <a:pos x="1" y="11"/>
                </a:cxn>
                <a:cxn ang="0">
                  <a:pos x="6" y="11"/>
                </a:cxn>
                <a:cxn ang="0">
                  <a:pos x="12" y="6"/>
                </a:cxn>
                <a:cxn ang="0">
                  <a:pos x="12" y="1"/>
                </a:cxn>
              </a:cxnLst>
              <a:rect l="0" t="0" r="r" b="b"/>
              <a:pathLst>
                <a:path w="13" h="13">
                  <a:moveTo>
                    <a:pt x="12" y="1"/>
                  </a:moveTo>
                  <a:cubicBezTo>
                    <a:pt x="10" y="0"/>
                    <a:pt x="8" y="0"/>
                    <a:pt x="6" y="1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7"/>
                    <a:pt x="0" y="10"/>
                    <a:pt x="1" y="11"/>
                  </a:cubicBezTo>
                  <a:cubicBezTo>
                    <a:pt x="3" y="13"/>
                    <a:pt x="5" y="13"/>
                    <a:pt x="6" y="11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3" y="5"/>
                    <a:pt x="13" y="2"/>
                    <a:pt x="12" y="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18" name="Freeform 215">
              <a:extLst>
                <a:ext uri="{FF2B5EF4-FFF2-40B4-BE49-F238E27FC236}">
                  <a16:creationId xmlns:a16="http://schemas.microsoft.com/office/drawing/2014/main" id="{E528B489-29CA-CD43-A65B-1E7C0CEE02D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58845" y="1934839"/>
              <a:ext cx="17463" cy="38100"/>
            </a:xfrm>
            <a:custGeom>
              <a:avLst/>
              <a:gdLst/>
              <a:ahLst/>
              <a:cxnLst>
                <a:cxn ang="0">
                  <a:pos x="4" y="15"/>
                </a:cxn>
                <a:cxn ang="0">
                  <a:pos x="6" y="14"/>
                </a:cxn>
                <a:cxn ang="0">
                  <a:pos x="7" y="11"/>
                </a:cxn>
                <a:cxn ang="0">
                  <a:pos x="7" y="4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4" y="15"/>
                </a:cxn>
              </a:cxnLst>
              <a:rect l="0" t="0" r="r" b="b"/>
              <a:pathLst>
                <a:path w="7" h="15">
                  <a:moveTo>
                    <a:pt x="4" y="15"/>
                  </a:moveTo>
                  <a:cubicBezTo>
                    <a:pt x="5" y="15"/>
                    <a:pt x="6" y="14"/>
                    <a:pt x="6" y="14"/>
                  </a:cubicBezTo>
                  <a:cubicBezTo>
                    <a:pt x="7" y="13"/>
                    <a:pt x="7" y="12"/>
                    <a:pt x="7" y="11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2"/>
                    <a:pt x="6" y="0"/>
                    <a:pt x="4" y="0"/>
                  </a:cubicBezTo>
                  <a:cubicBezTo>
                    <a:pt x="2" y="0"/>
                    <a:pt x="1" y="1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3"/>
                    <a:pt x="2" y="15"/>
                    <a:pt x="4" y="1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19" name="Freeform 216">
              <a:extLst>
                <a:ext uri="{FF2B5EF4-FFF2-40B4-BE49-F238E27FC236}">
                  <a16:creationId xmlns:a16="http://schemas.microsoft.com/office/drawing/2014/main" id="{69BC0E74-B1BF-CE4E-9E09-30AAEE03F9F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885820" y="2007864"/>
              <a:ext cx="146050" cy="166688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0" y="29"/>
                </a:cxn>
                <a:cxn ang="0">
                  <a:pos x="14" y="54"/>
                </a:cxn>
                <a:cxn ang="0">
                  <a:pos x="14" y="66"/>
                </a:cxn>
                <a:cxn ang="0">
                  <a:pos x="44" y="66"/>
                </a:cxn>
                <a:cxn ang="0">
                  <a:pos x="44" y="54"/>
                </a:cxn>
                <a:cxn ang="0">
                  <a:pos x="58" y="29"/>
                </a:cxn>
                <a:cxn ang="0">
                  <a:pos x="29" y="0"/>
                </a:cxn>
                <a:cxn ang="0">
                  <a:pos x="40" y="48"/>
                </a:cxn>
                <a:cxn ang="0">
                  <a:pos x="36" y="50"/>
                </a:cxn>
                <a:cxn ang="0">
                  <a:pos x="36" y="54"/>
                </a:cxn>
                <a:cxn ang="0">
                  <a:pos x="36" y="58"/>
                </a:cxn>
                <a:cxn ang="0">
                  <a:pos x="22" y="58"/>
                </a:cxn>
                <a:cxn ang="0">
                  <a:pos x="22" y="54"/>
                </a:cxn>
                <a:cxn ang="0">
                  <a:pos x="22" y="50"/>
                </a:cxn>
                <a:cxn ang="0">
                  <a:pos x="18" y="48"/>
                </a:cxn>
                <a:cxn ang="0">
                  <a:pos x="7" y="29"/>
                </a:cxn>
                <a:cxn ang="0">
                  <a:pos x="29" y="8"/>
                </a:cxn>
                <a:cxn ang="0">
                  <a:pos x="51" y="29"/>
                </a:cxn>
                <a:cxn ang="0">
                  <a:pos x="40" y="48"/>
                </a:cxn>
              </a:cxnLst>
              <a:rect l="0" t="0" r="r" b="b"/>
              <a:pathLst>
                <a:path w="58" h="66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0"/>
                    <a:pt x="6" y="49"/>
                    <a:pt x="14" y="54"/>
                  </a:cubicBezTo>
                  <a:cubicBezTo>
                    <a:pt x="14" y="66"/>
                    <a:pt x="14" y="66"/>
                    <a:pt x="14" y="66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54"/>
                    <a:pt x="44" y="54"/>
                    <a:pt x="44" y="54"/>
                  </a:cubicBezTo>
                  <a:cubicBezTo>
                    <a:pt x="52" y="49"/>
                    <a:pt x="58" y="40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40" y="48"/>
                  </a:moveTo>
                  <a:cubicBezTo>
                    <a:pt x="36" y="50"/>
                    <a:pt x="36" y="50"/>
                    <a:pt x="36" y="50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22" y="58"/>
                    <a:pt x="22" y="58"/>
                    <a:pt x="22" y="58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18" y="48"/>
                    <a:pt x="18" y="48"/>
                    <a:pt x="18" y="48"/>
                  </a:cubicBezTo>
                  <a:cubicBezTo>
                    <a:pt x="11" y="44"/>
                    <a:pt x="7" y="37"/>
                    <a:pt x="7" y="29"/>
                  </a:cubicBezTo>
                  <a:cubicBezTo>
                    <a:pt x="7" y="17"/>
                    <a:pt x="17" y="8"/>
                    <a:pt x="29" y="8"/>
                  </a:cubicBezTo>
                  <a:cubicBezTo>
                    <a:pt x="41" y="8"/>
                    <a:pt x="51" y="17"/>
                    <a:pt x="51" y="29"/>
                  </a:cubicBezTo>
                  <a:cubicBezTo>
                    <a:pt x="51" y="37"/>
                    <a:pt x="47" y="44"/>
                    <a:pt x="4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120" name="Freeform 217">
              <a:extLst>
                <a:ext uri="{FF2B5EF4-FFF2-40B4-BE49-F238E27FC236}">
                  <a16:creationId xmlns:a16="http://schemas.microsoft.com/office/drawing/2014/main" id="{E7AD69E7-FB99-804B-94C2-2E5F842C9D1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20745" y="2192014"/>
              <a:ext cx="76200" cy="38100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8" y="7"/>
                </a:cxn>
                <a:cxn ang="0">
                  <a:pos x="8" y="8"/>
                </a:cxn>
                <a:cxn ang="0">
                  <a:pos x="15" y="15"/>
                </a:cxn>
                <a:cxn ang="0">
                  <a:pos x="22" y="8"/>
                </a:cxn>
                <a:cxn ang="0">
                  <a:pos x="22" y="7"/>
                </a:cxn>
                <a:cxn ang="0">
                  <a:pos x="30" y="7"/>
                </a:cxn>
                <a:cxn ang="0">
                  <a:pos x="30" y="0"/>
                </a:cxn>
                <a:cxn ang="0">
                  <a:pos x="0" y="0"/>
                </a:cxn>
                <a:cxn ang="0">
                  <a:pos x="0" y="7"/>
                </a:cxn>
              </a:cxnLst>
              <a:rect l="0" t="0" r="r" b="b"/>
              <a:pathLst>
                <a:path w="30" h="15">
                  <a:moveTo>
                    <a:pt x="0" y="7"/>
                  </a:moveTo>
                  <a:cubicBezTo>
                    <a:pt x="8" y="7"/>
                    <a:pt x="8" y="7"/>
                    <a:pt x="8" y="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12"/>
                    <a:pt x="11" y="15"/>
                    <a:pt x="15" y="15"/>
                  </a:cubicBezTo>
                  <a:cubicBezTo>
                    <a:pt x="19" y="15"/>
                    <a:pt x="22" y="12"/>
                    <a:pt x="22" y="8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129" name="Textfeld 15">
            <a:extLst>
              <a:ext uri="{FF2B5EF4-FFF2-40B4-BE49-F238E27FC236}">
                <a16:creationId xmlns:a16="http://schemas.microsoft.com/office/drawing/2014/main" id="{3A4A6762-3BD8-444E-A94B-31D96606813D}"/>
              </a:ext>
            </a:extLst>
          </p:cNvPr>
          <p:cNvSpPr txBox="1"/>
          <p:nvPr userDrawn="1"/>
        </p:nvSpPr>
        <p:spPr>
          <a:xfrm>
            <a:off x="7972229" y="4262977"/>
            <a:ext cx="6014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500" b="1" kern="1200" dirty="0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USP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0" name="Textfeld 25">
            <a:extLst>
              <a:ext uri="{FF2B5EF4-FFF2-40B4-BE49-F238E27FC236}">
                <a16:creationId xmlns:a16="http://schemas.microsoft.com/office/drawing/2014/main" id="{A01A510B-FDAA-497B-8FA5-B974C4C82C6F}"/>
              </a:ext>
            </a:extLst>
          </p:cNvPr>
          <p:cNvSpPr txBox="1"/>
          <p:nvPr userDrawn="1"/>
        </p:nvSpPr>
        <p:spPr>
          <a:xfrm>
            <a:off x="7963817" y="4493884"/>
            <a:ext cx="3800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kern="1200" dirty="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What is your unique way to solve the problem?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" name="Freeform 247">
            <a:extLst>
              <a:ext uri="{FF2B5EF4-FFF2-40B4-BE49-F238E27FC236}">
                <a16:creationId xmlns:a16="http://schemas.microsoft.com/office/drawing/2014/main" id="{C5148122-9063-4955-9874-D9E95EE556A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00688" y="5755033"/>
            <a:ext cx="287655" cy="287020"/>
          </a:xfrm>
          <a:custGeom>
            <a:avLst/>
            <a:gdLst>
              <a:gd name="T0" fmla="*/ 94 w 176"/>
              <a:gd name="T1" fmla="*/ 63 h 176"/>
              <a:gd name="T2" fmla="*/ 106 w 176"/>
              <a:gd name="T3" fmla="*/ 69 h 176"/>
              <a:gd name="T4" fmla="*/ 110 w 176"/>
              <a:gd name="T5" fmla="*/ 60 h 176"/>
              <a:gd name="T6" fmla="*/ 95 w 176"/>
              <a:gd name="T7" fmla="*/ 55 h 176"/>
              <a:gd name="T8" fmla="*/ 77 w 176"/>
              <a:gd name="T9" fmla="*/ 62 h 176"/>
              <a:gd name="T10" fmla="*/ 69 w 176"/>
              <a:gd name="T11" fmla="*/ 78 h 176"/>
              <a:gd name="T12" fmla="*/ 65 w 176"/>
              <a:gd name="T13" fmla="*/ 78 h 176"/>
              <a:gd name="T14" fmla="*/ 62 w 176"/>
              <a:gd name="T15" fmla="*/ 84 h 176"/>
              <a:gd name="T16" fmla="*/ 69 w 176"/>
              <a:gd name="T17" fmla="*/ 84 h 176"/>
              <a:gd name="T18" fmla="*/ 69 w 176"/>
              <a:gd name="T19" fmla="*/ 86 h 176"/>
              <a:gd name="T20" fmla="*/ 69 w 176"/>
              <a:gd name="T21" fmla="*/ 87 h 176"/>
              <a:gd name="T22" fmla="*/ 69 w 176"/>
              <a:gd name="T23" fmla="*/ 89 h 176"/>
              <a:gd name="T24" fmla="*/ 69 w 176"/>
              <a:gd name="T25" fmla="*/ 90 h 176"/>
              <a:gd name="T26" fmla="*/ 65 w 176"/>
              <a:gd name="T27" fmla="*/ 90 h 176"/>
              <a:gd name="T28" fmla="*/ 62 w 176"/>
              <a:gd name="T29" fmla="*/ 96 h 176"/>
              <a:gd name="T30" fmla="*/ 69 w 176"/>
              <a:gd name="T31" fmla="*/ 96 h 176"/>
              <a:gd name="T32" fmla="*/ 76 w 176"/>
              <a:gd name="T33" fmla="*/ 113 h 176"/>
              <a:gd name="T34" fmla="*/ 95 w 176"/>
              <a:gd name="T35" fmla="*/ 121 h 176"/>
              <a:gd name="T36" fmla="*/ 108 w 176"/>
              <a:gd name="T37" fmla="*/ 117 h 176"/>
              <a:gd name="T38" fmla="*/ 108 w 176"/>
              <a:gd name="T39" fmla="*/ 107 h 176"/>
              <a:gd name="T40" fmla="*/ 102 w 176"/>
              <a:gd name="T41" fmla="*/ 111 h 176"/>
              <a:gd name="T42" fmla="*/ 95 w 176"/>
              <a:gd name="T43" fmla="*/ 113 h 176"/>
              <a:gd name="T44" fmla="*/ 84 w 176"/>
              <a:gd name="T45" fmla="*/ 108 h 176"/>
              <a:gd name="T46" fmla="*/ 79 w 176"/>
              <a:gd name="T47" fmla="*/ 96 h 176"/>
              <a:gd name="T48" fmla="*/ 97 w 176"/>
              <a:gd name="T49" fmla="*/ 96 h 176"/>
              <a:gd name="T50" fmla="*/ 99 w 176"/>
              <a:gd name="T51" fmla="*/ 90 h 176"/>
              <a:gd name="T52" fmla="*/ 79 w 176"/>
              <a:gd name="T53" fmla="*/ 90 h 176"/>
              <a:gd name="T54" fmla="*/ 79 w 176"/>
              <a:gd name="T55" fmla="*/ 87 h 176"/>
              <a:gd name="T56" fmla="*/ 79 w 176"/>
              <a:gd name="T57" fmla="*/ 85 h 176"/>
              <a:gd name="T58" fmla="*/ 79 w 176"/>
              <a:gd name="T59" fmla="*/ 84 h 176"/>
              <a:gd name="T60" fmla="*/ 101 w 176"/>
              <a:gd name="T61" fmla="*/ 84 h 176"/>
              <a:gd name="T62" fmla="*/ 103 w 176"/>
              <a:gd name="T63" fmla="*/ 78 h 176"/>
              <a:gd name="T64" fmla="*/ 80 w 176"/>
              <a:gd name="T65" fmla="*/ 78 h 176"/>
              <a:gd name="T66" fmla="*/ 84 w 176"/>
              <a:gd name="T67" fmla="*/ 68 h 176"/>
              <a:gd name="T68" fmla="*/ 94 w 176"/>
              <a:gd name="T69" fmla="*/ 63 h 176"/>
              <a:gd name="T70" fmla="*/ 88 w 176"/>
              <a:gd name="T71" fmla="*/ 0 h 176"/>
              <a:gd name="T72" fmla="*/ 0 w 176"/>
              <a:gd name="T73" fmla="*/ 88 h 176"/>
              <a:gd name="T74" fmla="*/ 88 w 176"/>
              <a:gd name="T75" fmla="*/ 176 h 176"/>
              <a:gd name="T76" fmla="*/ 176 w 176"/>
              <a:gd name="T77" fmla="*/ 88 h 176"/>
              <a:gd name="T78" fmla="*/ 88 w 176"/>
              <a:gd name="T79" fmla="*/ 0 h 176"/>
              <a:gd name="T80" fmla="*/ 88 w 176"/>
              <a:gd name="T81" fmla="*/ 168 h 176"/>
              <a:gd name="T82" fmla="*/ 8 w 176"/>
              <a:gd name="T83" fmla="*/ 88 h 176"/>
              <a:gd name="T84" fmla="*/ 88 w 176"/>
              <a:gd name="T85" fmla="*/ 8 h 176"/>
              <a:gd name="T86" fmla="*/ 168 w 176"/>
              <a:gd name="T87" fmla="*/ 88 h 176"/>
              <a:gd name="T88" fmla="*/ 88 w 176"/>
              <a:gd name="T89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76" h="176">
                <a:moveTo>
                  <a:pt x="94" y="63"/>
                </a:moveTo>
                <a:cubicBezTo>
                  <a:pt x="98" y="63"/>
                  <a:pt x="103" y="65"/>
                  <a:pt x="106" y="69"/>
                </a:cubicBezTo>
                <a:cubicBezTo>
                  <a:pt x="110" y="60"/>
                  <a:pt x="110" y="60"/>
                  <a:pt x="110" y="60"/>
                </a:cubicBezTo>
                <a:cubicBezTo>
                  <a:pt x="105" y="57"/>
                  <a:pt x="100" y="55"/>
                  <a:pt x="95" y="55"/>
                </a:cubicBezTo>
                <a:cubicBezTo>
                  <a:pt x="88" y="55"/>
                  <a:pt x="82" y="57"/>
                  <a:pt x="77" y="62"/>
                </a:cubicBezTo>
                <a:cubicBezTo>
                  <a:pt x="73" y="66"/>
                  <a:pt x="71" y="71"/>
                  <a:pt x="69" y="78"/>
                </a:cubicBezTo>
                <a:cubicBezTo>
                  <a:pt x="65" y="78"/>
                  <a:pt x="65" y="78"/>
                  <a:pt x="65" y="78"/>
                </a:cubicBezTo>
                <a:cubicBezTo>
                  <a:pt x="62" y="84"/>
                  <a:pt x="62" y="84"/>
                  <a:pt x="62" y="84"/>
                </a:cubicBezTo>
                <a:cubicBezTo>
                  <a:pt x="69" y="84"/>
                  <a:pt x="69" y="84"/>
                  <a:pt x="69" y="84"/>
                </a:cubicBezTo>
                <a:cubicBezTo>
                  <a:pt x="69" y="85"/>
                  <a:pt x="69" y="85"/>
                  <a:pt x="69" y="86"/>
                </a:cubicBezTo>
                <a:cubicBezTo>
                  <a:pt x="69" y="86"/>
                  <a:pt x="69" y="87"/>
                  <a:pt x="69" y="87"/>
                </a:cubicBezTo>
                <a:cubicBezTo>
                  <a:pt x="69" y="88"/>
                  <a:pt x="69" y="88"/>
                  <a:pt x="69" y="89"/>
                </a:cubicBezTo>
                <a:cubicBezTo>
                  <a:pt x="69" y="89"/>
                  <a:pt x="69" y="90"/>
                  <a:pt x="69" y="90"/>
                </a:cubicBezTo>
                <a:cubicBezTo>
                  <a:pt x="65" y="90"/>
                  <a:pt x="65" y="90"/>
                  <a:pt x="65" y="90"/>
                </a:cubicBezTo>
                <a:cubicBezTo>
                  <a:pt x="62" y="96"/>
                  <a:pt x="62" y="96"/>
                  <a:pt x="62" y="96"/>
                </a:cubicBezTo>
                <a:cubicBezTo>
                  <a:pt x="69" y="96"/>
                  <a:pt x="69" y="96"/>
                  <a:pt x="69" y="96"/>
                </a:cubicBezTo>
                <a:cubicBezTo>
                  <a:pt x="70" y="103"/>
                  <a:pt x="72" y="109"/>
                  <a:pt x="76" y="113"/>
                </a:cubicBezTo>
                <a:cubicBezTo>
                  <a:pt x="81" y="118"/>
                  <a:pt x="87" y="121"/>
                  <a:pt x="95" y="121"/>
                </a:cubicBezTo>
                <a:cubicBezTo>
                  <a:pt x="100" y="121"/>
                  <a:pt x="104" y="119"/>
                  <a:pt x="108" y="117"/>
                </a:cubicBezTo>
                <a:cubicBezTo>
                  <a:pt x="108" y="107"/>
                  <a:pt x="108" y="107"/>
                  <a:pt x="108" y="107"/>
                </a:cubicBezTo>
                <a:cubicBezTo>
                  <a:pt x="106" y="109"/>
                  <a:pt x="104" y="110"/>
                  <a:pt x="102" y="111"/>
                </a:cubicBezTo>
                <a:cubicBezTo>
                  <a:pt x="100" y="112"/>
                  <a:pt x="98" y="113"/>
                  <a:pt x="95" y="113"/>
                </a:cubicBezTo>
                <a:cubicBezTo>
                  <a:pt x="90" y="113"/>
                  <a:pt x="87" y="111"/>
                  <a:pt x="84" y="108"/>
                </a:cubicBezTo>
                <a:cubicBezTo>
                  <a:pt x="82" y="105"/>
                  <a:pt x="80" y="101"/>
                  <a:pt x="79" y="96"/>
                </a:cubicBezTo>
                <a:cubicBezTo>
                  <a:pt x="97" y="96"/>
                  <a:pt x="97" y="96"/>
                  <a:pt x="97" y="96"/>
                </a:cubicBezTo>
                <a:cubicBezTo>
                  <a:pt x="99" y="90"/>
                  <a:pt x="99" y="90"/>
                  <a:pt x="99" y="90"/>
                </a:cubicBezTo>
                <a:cubicBezTo>
                  <a:pt x="79" y="90"/>
                  <a:pt x="79" y="90"/>
                  <a:pt x="79" y="90"/>
                </a:cubicBezTo>
                <a:cubicBezTo>
                  <a:pt x="79" y="90"/>
                  <a:pt x="79" y="89"/>
                  <a:pt x="79" y="87"/>
                </a:cubicBezTo>
                <a:cubicBezTo>
                  <a:pt x="79" y="85"/>
                  <a:pt x="79" y="85"/>
                  <a:pt x="79" y="85"/>
                </a:cubicBezTo>
                <a:cubicBezTo>
                  <a:pt x="79" y="85"/>
                  <a:pt x="79" y="84"/>
                  <a:pt x="79" y="84"/>
                </a:cubicBezTo>
                <a:cubicBezTo>
                  <a:pt x="101" y="84"/>
                  <a:pt x="101" y="84"/>
                  <a:pt x="101" y="84"/>
                </a:cubicBezTo>
                <a:cubicBezTo>
                  <a:pt x="103" y="78"/>
                  <a:pt x="103" y="78"/>
                  <a:pt x="103" y="78"/>
                </a:cubicBezTo>
                <a:cubicBezTo>
                  <a:pt x="80" y="78"/>
                  <a:pt x="80" y="78"/>
                  <a:pt x="80" y="78"/>
                </a:cubicBezTo>
                <a:cubicBezTo>
                  <a:pt x="80" y="74"/>
                  <a:pt x="82" y="71"/>
                  <a:pt x="84" y="68"/>
                </a:cubicBezTo>
                <a:cubicBezTo>
                  <a:pt x="87" y="65"/>
                  <a:pt x="90" y="63"/>
                  <a:pt x="94" y="63"/>
                </a:cubicBezTo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</a:path>
            </a:pathLst>
          </a:custGeom>
          <a:solidFill>
            <a:srgbClr val="FBBE14"/>
          </a:solidFill>
          <a:ln w="12700">
            <a:solidFill>
              <a:srgbClr val="FBBE14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35" name="Textfeld 16">
            <a:extLst>
              <a:ext uri="{FF2B5EF4-FFF2-40B4-BE49-F238E27FC236}">
                <a16:creationId xmlns:a16="http://schemas.microsoft.com/office/drawing/2014/main" id="{1229B1F2-D332-4C8F-9DEC-CDA19F23B8B1}"/>
              </a:ext>
            </a:extLst>
          </p:cNvPr>
          <p:cNvSpPr txBox="1"/>
          <p:nvPr userDrawn="1"/>
        </p:nvSpPr>
        <p:spPr>
          <a:xfrm>
            <a:off x="654961" y="571344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800" b="1" kern="1200" dirty="0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8" name="Textfeld 30">
            <a:extLst>
              <a:ext uri="{FF2B5EF4-FFF2-40B4-BE49-F238E27FC236}">
                <a16:creationId xmlns:a16="http://schemas.microsoft.com/office/drawing/2014/main" id="{89DC1530-0FEF-49EA-97F8-CCA913C1F65C}"/>
              </a:ext>
            </a:extLst>
          </p:cNvPr>
          <p:cNvSpPr txBox="1"/>
          <p:nvPr userDrawn="1"/>
        </p:nvSpPr>
        <p:spPr>
          <a:xfrm>
            <a:off x="648799" y="5976227"/>
            <a:ext cx="3124835" cy="3143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900" i="1" kern="1200" dirty="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What is the price of your service/ product?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9" name="Freeform 344">
            <a:extLst>
              <a:ext uri="{FF2B5EF4-FFF2-40B4-BE49-F238E27FC236}">
                <a16:creationId xmlns:a16="http://schemas.microsoft.com/office/drawing/2014/main" id="{EF9D343C-1218-4744-BF4E-90FC929B8CC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160988" y="5755033"/>
            <a:ext cx="287655" cy="287020"/>
          </a:xfrm>
          <a:custGeom>
            <a:avLst/>
            <a:gdLst>
              <a:gd name="T0" fmla="*/ 24 w 176"/>
              <a:gd name="T1" fmla="*/ 52 h 176"/>
              <a:gd name="T2" fmla="*/ 80 w 176"/>
              <a:gd name="T3" fmla="*/ 52 h 176"/>
              <a:gd name="T4" fmla="*/ 52 w 176"/>
              <a:gd name="T5" fmla="*/ 72 h 176"/>
              <a:gd name="T6" fmla="*/ 52 w 176"/>
              <a:gd name="T7" fmla="*/ 32 h 176"/>
              <a:gd name="T8" fmla="*/ 52 w 176"/>
              <a:gd name="T9" fmla="*/ 72 h 176"/>
              <a:gd name="T10" fmla="*/ 131 w 176"/>
              <a:gd name="T11" fmla="*/ 88 h 176"/>
              <a:gd name="T12" fmla="*/ 139 w 176"/>
              <a:gd name="T13" fmla="*/ 80 h 176"/>
              <a:gd name="T14" fmla="*/ 133 w 176"/>
              <a:gd name="T15" fmla="*/ 75 h 176"/>
              <a:gd name="T16" fmla="*/ 129 w 176"/>
              <a:gd name="T17" fmla="*/ 88 h 176"/>
              <a:gd name="T18" fmla="*/ 52 w 176"/>
              <a:gd name="T19" fmla="*/ 144 h 176"/>
              <a:gd name="T20" fmla="*/ 49 w 176"/>
              <a:gd name="T21" fmla="*/ 153 h 176"/>
              <a:gd name="T22" fmla="*/ 54 w 176"/>
              <a:gd name="T23" fmla="*/ 156 h 176"/>
              <a:gd name="T24" fmla="*/ 56 w 176"/>
              <a:gd name="T25" fmla="*/ 148 h 176"/>
              <a:gd name="T26" fmla="*/ 88 w 176"/>
              <a:gd name="T27" fmla="*/ 167 h 176"/>
              <a:gd name="T28" fmla="*/ 87 w 176"/>
              <a:gd name="T29" fmla="*/ 175 h 176"/>
              <a:gd name="T30" fmla="*/ 96 w 176"/>
              <a:gd name="T31" fmla="*/ 176 h 176"/>
              <a:gd name="T32" fmla="*/ 96 w 176"/>
              <a:gd name="T33" fmla="*/ 168 h 176"/>
              <a:gd name="T34" fmla="*/ 66 w 176"/>
              <a:gd name="T35" fmla="*/ 161 h 176"/>
              <a:gd name="T36" fmla="*/ 62 w 176"/>
              <a:gd name="T37" fmla="*/ 167 h 176"/>
              <a:gd name="T38" fmla="*/ 71 w 176"/>
              <a:gd name="T39" fmla="*/ 172 h 176"/>
              <a:gd name="T40" fmla="*/ 73 w 176"/>
              <a:gd name="T41" fmla="*/ 164 h 176"/>
              <a:gd name="T42" fmla="*/ 112 w 176"/>
              <a:gd name="T43" fmla="*/ 168 h 176"/>
              <a:gd name="T44" fmla="*/ 112 w 176"/>
              <a:gd name="T45" fmla="*/ 176 h 176"/>
              <a:gd name="T46" fmla="*/ 121 w 176"/>
              <a:gd name="T47" fmla="*/ 175 h 176"/>
              <a:gd name="T48" fmla="*/ 120 w 176"/>
              <a:gd name="T49" fmla="*/ 167 h 176"/>
              <a:gd name="T50" fmla="*/ 145 w 176"/>
              <a:gd name="T51" fmla="*/ 63 h 176"/>
              <a:gd name="T52" fmla="*/ 148 w 176"/>
              <a:gd name="T53" fmla="*/ 70 h 176"/>
              <a:gd name="T54" fmla="*/ 157 w 176"/>
              <a:gd name="T55" fmla="*/ 64 h 176"/>
              <a:gd name="T56" fmla="*/ 152 w 176"/>
              <a:gd name="T57" fmla="*/ 58 h 176"/>
              <a:gd name="T58" fmla="*/ 149 w 176"/>
              <a:gd name="T59" fmla="*/ 142 h 176"/>
              <a:gd name="T60" fmla="*/ 149 w 176"/>
              <a:gd name="T61" fmla="*/ 149 h 176"/>
              <a:gd name="T62" fmla="*/ 153 w 176"/>
              <a:gd name="T63" fmla="*/ 154 h 176"/>
              <a:gd name="T64" fmla="*/ 158 w 176"/>
              <a:gd name="T65" fmla="*/ 146 h 176"/>
              <a:gd name="T66" fmla="*/ 152 w 176"/>
              <a:gd name="T67" fmla="*/ 138 h 176"/>
              <a:gd name="T68" fmla="*/ 170 w 176"/>
              <a:gd name="T69" fmla="*/ 47 h 176"/>
              <a:gd name="T70" fmla="*/ 165 w 176"/>
              <a:gd name="T71" fmla="*/ 54 h 176"/>
              <a:gd name="T72" fmla="*/ 170 w 176"/>
              <a:gd name="T73" fmla="*/ 55 h 176"/>
              <a:gd name="T74" fmla="*/ 175 w 176"/>
              <a:gd name="T75" fmla="*/ 48 h 176"/>
              <a:gd name="T76" fmla="*/ 143 w 176"/>
              <a:gd name="T77" fmla="*/ 118 h 176"/>
              <a:gd name="T78" fmla="*/ 138 w 176"/>
              <a:gd name="T79" fmla="*/ 123 h 176"/>
              <a:gd name="T80" fmla="*/ 146 w 176"/>
              <a:gd name="T81" fmla="*/ 131 h 176"/>
              <a:gd name="T82" fmla="*/ 149 w 176"/>
              <a:gd name="T83" fmla="*/ 124 h 176"/>
              <a:gd name="T84" fmla="*/ 131 w 176"/>
              <a:gd name="T85" fmla="*/ 100 h 176"/>
              <a:gd name="T86" fmla="*/ 123 w 176"/>
              <a:gd name="T87" fmla="*/ 101 h 176"/>
              <a:gd name="T88" fmla="*/ 129 w 176"/>
              <a:gd name="T89" fmla="*/ 112 h 176"/>
              <a:gd name="T90" fmla="*/ 133 w 176"/>
              <a:gd name="T91" fmla="*/ 106 h 176"/>
              <a:gd name="T92" fmla="*/ 135 w 176"/>
              <a:gd name="T93" fmla="*/ 163 h 176"/>
              <a:gd name="T94" fmla="*/ 137 w 176"/>
              <a:gd name="T95" fmla="*/ 171 h 176"/>
              <a:gd name="T96" fmla="*/ 146 w 176"/>
              <a:gd name="T97" fmla="*/ 166 h 176"/>
              <a:gd name="T98" fmla="*/ 142 w 176"/>
              <a:gd name="T99" fmla="*/ 160 h 176"/>
              <a:gd name="T100" fmla="*/ 0 w 176"/>
              <a:gd name="T101" fmla="*/ 52 h 176"/>
              <a:gd name="T102" fmla="*/ 104 w 176"/>
              <a:gd name="T103" fmla="*/ 52 h 176"/>
              <a:gd name="T104" fmla="*/ 52 w 176"/>
              <a:gd name="T105" fmla="*/ 125 h 176"/>
              <a:gd name="T106" fmla="*/ 8 w 176"/>
              <a:gd name="T107" fmla="*/ 52 h 176"/>
              <a:gd name="T108" fmla="*/ 96 w 176"/>
              <a:gd name="T109" fmla="*/ 5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76" h="176">
                <a:moveTo>
                  <a:pt x="52" y="24"/>
                </a:moveTo>
                <a:cubicBezTo>
                  <a:pt x="37" y="24"/>
                  <a:pt x="24" y="37"/>
                  <a:pt x="24" y="52"/>
                </a:cubicBezTo>
                <a:cubicBezTo>
                  <a:pt x="24" y="68"/>
                  <a:pt x="37" y="80"/>
                  <a:pt x="52" y="80"/>
                </a:cubicBezTo>
                <a:cubicBezTo>
                  <a:pt x="67" y="80"/>
                  <a:pt x="80" y="68"/>
                  <a:pt x="80" y="52"/>
                </a:cubicBezTo>
                <a:cubicBezTo>
                  <a:pt x="80" y="37"/>
                  <a:pt x="67" y="24"/>
                  <a:pt x="52" y="24"/>
                </a:cubicBezTo>
                <a:moveTo>
                  <a:pt x="52" y="72"/>
                </a:moveTo>
                <a:cubicBezTo>
                  <a:pt x="41" y="72"/>
                  <a:pt x="32" y="63"/>
                  <a:pt x="32" y="52"/>
                </a:cubicBezTo>
                <a:cubicBezTo>
                  <a:pt x="32" y="41"/>
                  <a:pt x="41" y="32"/>
                  <a:pt x="52" y="32"/>
                </a:cubicBezTo>
                <a:cubicBezTo>
                  <a:pt x="63" y="32"/>
                  <a:pt x="72" y="41"/>
                  <a:pt x="72" y="52"/>
                </a:cubicBezTo>
                <a:cubicBezTo>
                  <a:pt x="72" y="63"/>
                  <a:pt x="63" y="72"/>
                  <a:pt x="52" y="72"/>
                </a:cubicBezTo>
                <a:moveTo>
                  <a:pt x="129" y="88"/>
                </a:moveTo>
                <a:cubicBezTo>
                  <a:pt x="129" y="88"/>
                  <a:pt x="130" y="88"/>
                  <a:pt x="131" y="88"/>
                </a:cubicBezTo>
                <a:cubicBezTo>
                  <a:pt x="132" y="88"/>
                  <a:pt x="133" y="88"/>
                  <a:pt x="134" y="87"/>
                </a:cubicBezTo>
                <a:cubicBezTo>
                  <a:pt x="135" y="84"/>
                  <a:pt x="137" y="82"/>
                  <a:pt x="139" y="80"/>
                </a:cubicBezTo>
                <a:cubicBezTo>
                  <a:pt x="140" y="79"/>
                  <a:pt x="140" y="76"/>
                  <a:pt x="138" y="75"/>
                </a:cubicBezTo>
                <a:cubicBezTo>
                  <a:pt x="136" y="73"/>
                  <a:pt x="134" y="73"/>
                  <a:pt x="133" y="75"/>
                </a:cubicBezTo>
                <a:cubicBezTo>
                  <a:pt x="131" y="78"/>
                  <a:pt x="129" y="80"/>
                  <a:pt x="127" y="82"/>
                </a:cubicBezTo>
                <a:cubicBezTo>
                  <a:pt x="126" y="84"/>
                  <a:pt x="127" y="87"/>
                  <a:pt x="129" y="88"/>
                </a:cubicBezTo>
                <a:moveTo>
                  <a:pt x="56" y="148"/>
                </a:moveTo>
                <a:cubicBezTo>
                  <a:pt x="56" y="146"/>
                  <a:pt x="54" y="144"/>
                  <a:pt x="52" y="144"/>
                </a:cubicBezTo>
                <a:cubicBezTo>
                  <a:pt x="50" y="144"/>
                  <a:pt x="48" y="146"/>
                  <a:pt x="48" y="148"/>
                </a:cubicBezTo>
                <a:cubicBezTo>
                  <a:pt x="48" y="148"/>
                  <a:pt x="48" y="151"/>
                  <a:pt x="49" y="153"/>
                </a:cubicBezTo>
                <a:cubicBezTo>
                  <a:pt x="50" y="155"/>
                  <a:pt x="51" y="156"/>
                  <a:pt x="53" y="156"/>
                </a:cubicBezTo>
                <a:cubicBezTo>
                  <a:pt x="53" y="156"/>
                  <a:pt x="54" y="156"/>
                  <a:pt x="54" y="156"/>
                </a:cubicBezTo>
                <a:cubicBezTo>
                  <a:pt x="56" y="155"/>
                  <a:pt x="57" y="153"/>
                  <a:pt x="56" y="151"/>
                </a:cubicBezTo>
                <a:cubicBezTo>
                  <a:pt x="56" y="149"/>
                  <a:pt x="56" y="148"/>
                  <a:pt x="56" y="148"/>
                </a:cubicBezTo>
                <a:moveTo>
                  <a:pt x="96" y="168"/>
                </a:moveTo>
                <a:cubicBezTo>
                  <a:pt x="93" y="168"/>
                  <a:pt x="91" y="168"/>
                  <a:pt x="88" y="167"/>
                </a:cubicBezTo>
                <a:cubicBezTo>
                  <a:pt x="86" y="167"/>
                  <a:pt x="84" y="168"/>
                  <a:pt x="84" y="171"/>
                </a:cubicBezTo>
                <a:cubicBezTo>
                  <a:pt x="83" y="173"/>
                  <a:pt x="85" y="175"/>
                  <a:pt x="87" y="175"/>
                </a:cubicBezTo>
                <a:cubicBezTo>
                  <a:pt x="90" y="175"/>
                  <a:pt x="93" y="176"/>
                  <a:pt x="96" y="176"/>
                </a:cubicBezTo>
                <a:cubicBezTo>
                  <a:pt x="96" y="176"/>
                  <a:pt x="96" y="176"/>
                  <a:pt x="96" y="176"/>
                </a:cubicBezTo>
                <a:cubicBezTo>
                  <a:pt x="98" y="176"/>
                  <a:pt x="100" y="174"/>
                  <a:pt x="100" y="172"/>
                </a:cubicBezTo>
                <a:cubicBezTo>
                  <a:pt x="100" y="170"/>
                  <a:pt x="98" y="168"/>
                  <a:pt x="96" y="168"/>
                </a:cubicBezTo>
                <a:moveTo>
                  <a:pt x="73" y="164"/>
                </a:moveTo>
                <a:cubicBezTo>
                  <a:pt x="70" y="163"/>
                  <a:pt x="68" y="162"/>
                  <a:pt x="66" y="161"/>
                </a:cubicBezTo>
                <a:cubicBezTo>
                  <a:pt x="64" y="159"/>
                  <a:pt x="61" y="160"/>
                  <a:pt x="60" y="162"/>
                </a:cubicBezTo>
                <a:cubicBezTo>
                  <a:pt x="59" y="164"/>
                  <a:pt x="60" y="166"/>
                  <a:pt x="62" y="167"/>
                </a:cubicBezTo>
                <a:cubicBezTo>
                  <a:pt x="64" y="169"/>
                  <a:pt x="67" y="170"/>
                  <a:pt x="70" y="171"/>
                </a:cubicBezTo>
                <a:cubicBezTo>
                  <a:pt x="70" y="171"/>
                  <a:pt x="71" y="172"/>
                  <a:pt x="71" y="172"/>
                </a:cubicBezTo>
                <a:cubicBezTo>
                  <a:pt x="73" y="172"/>
                  <a:pt x="74" y="171"/>
                  <a:pt x="75" y="169"/>
                </a:cubicBezTo>
                <a:cubicBezTo>
                  <a:pt x="76" y="167"/>
                  <a:pt x="75" y="164"/>
                  <a:pt x="73" y="164"/>
                </a:cubicBezTo>
                <a:moveTo>
                  <a:pt x="120" y="167"/>
                </a:moveTo>
                <a:cubicBezTo>
                  <a:pt x="118" y="167"/>
                  <a:pt x="115" y="168"/>
                  <a:pt x="112" y="168"/>
                </a:cubicBezTo>
                <a:cubicBezTo>
                  <a:pt x="110" y="168"/>
                  <a:pt x="108" y="170"/>
                  <a:pt x="108" y="172"/>
                </a:cubicBezTo>
                <a:cubicBezTo>
                  <a:pt x="109" y="174"/>
                  <a:pt x="110" y="176"/>
                  <a:pt x="112" y="176"/>
                </a:cubicBezTo>
                <a:cubicBezTo>
                  <a:pt x="112" y="176"/>
                  <a:pt x="113" y="176"/>
                  <a:pt x="113" y="176"/>
                </a:cubicBezTo>
                <a:cubicBezTo>
                  <a:pt x="116" y="176"/>
                  <a:pt x="118" y="175"/>
                  <a:pt x="121" y="175"/>
                </a:cubicBezTo>
                <a:cubicBezTo>
                  <a:pt x="123" y="175"/>
                  <a:pt x="125" y="173"/>
                  <a:pt x="125" y="170"/>
                </a:cubicBezTo>
                <a:cubicBezTo>
                  <a:pt x="124" y="168"/>
                  <a:pt x="122" y="167"/>
                  <a:pt x="120" y="167"/>
                </a:cubicBezTo>
                <a:moveTo>
                  <a:pt x="152" y="58"/>
                </a:moveTo>
                <a:cubicBezTo>
                  <a:pt x="150" y="59"/>
                  <a:pt x="147" y="61"/>
                  <a:pt x="145" y="63"/>
                </a:cubicBezTo>
                <a:cubicBezTo>
                  <a:pt x="143" y="64"/>
                  <a:pt x="143" y="67"/>
                  <a:pt x="144" y="69"/>
                </a:cubicBezTo>
                <a:cubicBezTo>
                  <a:pt x="145" y="70"/>
                  <a:pt x="146" y="70"/>
                  <a:pt x="148" y="70"/>
                </a:cubicBezTo>
                <a:cubicBezTo>
                  <a:pt x="148" y="70"/>
                  <a:pt x="149" y="70"/>
                  <a:pt x="150" y="69"/>
                </a:cubicBezTo>
                <a:cubicBezTo>
                  <a:pt x="152" y="68"/>
                  <a:pt x="154" y="66"/>
                  <a:pt x="157" y="64"/>
                </a:cubicBezTo>
                <a:cubicBezTo>
                  <a:pt x="158" y="63"/>
                  <a:pt x="159" y="61"/>
                  <a:pt x="157" y="59"/>
                </a:cubicBezTo>
                <a:cubicBezTo>
                  <a:pt x="156" y="57"/>
                  <a:pt x="154" y="57"/>
                  <a:pt x="152" y="58"/>
                </a:cubicBezTo>
                <a:moveTo>
                  <a:pt x="152" y="138"/>
                </a:moveTo>
                <a:cubicBezTo>
                  <a:pt x="150" y="138"/>
                  <a:pt x="149" y="140"/>
                  <a:pt x="149" y="142"/>
                </a:cubicBezTo>
                <a:cubicBezTo>
                  <a:pt x="150" y="144"/>
                  <a:pt x="150" y="145"/>
                  <a:pt x="150" y="146"/>
                </a:cubicBezTo>
                <a:cubicBezTo>
                  <a:pt x="150" y="147"/>
                  <a:pt x="150" y="148"/>
                  <a:pt x="149" y="149"/>
                </a:cubicBezTo>
                <a:cubicBezTo>
                  <a:pt x="149" y="151"/>
                  <a:pt x="150" y="153"/>
                  <a:pt x="153" y="154"/>
                </a:cubicBezTo>
                <a:cubicBezTo>
                  <a:pt x="153" y="154"/>
                  <a:pt x="153" y="154"/>
                  <a:pt x="153" y="154"/>
                </a:cubicBezTo>
                <a:cubicBezTo>
                  <a:pt x="155" y="154"/>
                  <a:pt x="157" y="152"/>
                  <a:pt x="157" y="150"/>
                </a:cubicBezTo>
                <a:cubicBezTo>
                  <a:pt x="158" y="149"/>
                  <a:pt x="158" y="148"/>
                  <a:pt x="158" y="146"/>
                </a:cubicBezTo>
                <a:cubicBezTo>
                  <a:pt x="158" y="144"/>
                  <a:pt x="158" y="142"/>
                  <a:pt x="157" y="141"/>
                </a:cubicBezTo>
                <a:cubicBezTo>
                  <a:pt x="157" y="138"/>
                  <a:pt x="155" y="137"/>
                  <a:pt x="152" y="138"/>
                </a:cubicBezTo>
                <a:moveTo>
                  <a:pt x="175" y="48"/>
                </a:moveTo>
                <a:cubicBezTo>
                  <a:pt x="174" y="46"/>
                  <a:pt x="172" y="46"/>
                  <a:pt x="170" y="47"/>
                </a:cubicBezTo>
                <a:cubicBezTo>
                  <a:pt x="170" y="47"/>
                  <a:pt x="169" y="47"/>
                  <a:pt x="166" y="49"/>
                </a:cubicBezTo>
                <a:cubicBezTo>
                  <a:pt x="164" y="50"/>
                  <a:pt x="164" y="52"/>
                  <a:pt x="165" y="54"/>
                </a:cubicBezTo>
                <a:cubicBezTo>
                  <a:pt x="166" y="55"/>
                  <a:pt x="167" y="56"/>
                  <a:pt x="168" y="56"/>
                </a:cubicBezTo>
                <a:cubicBezTo>
                  <a:pt x="169" y="56"/>
                  <a:pt x="170" y="56"/>
                  <a:pt x="170" y="55"/>
                </a:cubicBezTo>
                <a:cubicBezTo>
                  <a:pt x="172" y="54"/>
                  <a:pt x="174" y="54"/>
                  <a:pt x="174" y="54"/>
                </a:cubicBezTo>
                <a:cubicBezTo>
                  <a:pt x="176" y="53"/>
                  <a:pt x="176" y="50"/>
                  <a:pt x="175" y="48"/>
                </a:cubicBezTo>
                <a:moveTo>
                  <a:pt x="149" y="124"/>
                </a:moveTo>
                <a:cubicBezTo>
                  <a:pt x="147" y="122"/>
                  <a:pt x="145" y="120"/>
                  <a:pt x="143" y="118"/>
                </a:cubicBezTo>
                <a:cubicBezTo>
                  <a:pt x="142" y="116"/>
                  <a:pt x="139" y="116"/>
                  <a:pt x="138" y="118"/>
                </a:cubicBezTo>
                <a:cubicBezTo>
                  <a:pt x="136" y="119"/>
                  <a:pt x="136" y="122"/>
                  <a:pt x="138" y="123"/>
                </a:cubicBezTo>
                <a:cubicBezTo>
                  <a:pt x="139" y="125"/>
                  <a:pt x="141" y="127"/>
                  <a:pt x="143" y="129"/>
                </a:cubicBezTo>
                <a:cubicBezTo>
                  <a:pt x="144" y="130"/>
                  <a:pt x="145" y="131"/>
                  <a:pt x="146" y="131"/>
                </a:cubicBezTo>
                <a:cubicBezTo>
                  <a:pt x="147" y="131"/>
                  <a:pt x="148" y="130"/>
                  <a:pt x="148" y="130"/>
                </a:cubicBezTo>
                <a:cubicBezTo>
                  <a:pt x="150" y="128"/>
                  <a:pt x="150" y="126"/>
                  <a:pt x="149" y="124"/>
                </a:cubicBezTo>
                <a:moveTo>
                  <a:pt x="133" y="106"/>
                </a:moveTo>
                <a:cubicBezTo>
                  <a:pt x="132" y="104"/>
                  <a:pt x="131" y="102"/>
                  <a:pt x="131" y="100"/>
                </a:cubicBezTo>
                <a:cubicBezTo>
                  <a:pt x="130" y="98"/>
                  <a:pt x="128" y="96"/>
                  <a:pt x="126" y="96"/>
                </a:cubicBezTo>
                <a:cubicBezTo>
                  <a:pt x="124" y="97"/>
                  <a:pt x="122" y="99"/>
                  <a:pt x="123" y="101"/>
                </a:cubicBezTo>
                <a:cubicBezTo>
                  <a:pt x="123" y="104"/>
                  <a:pt x="124" y="107"/>
                  <a:pt x="126" y="110"/>
                </a:cubicBezTo>
                <a:cubicBezTo>
                  <a:pt x="126" y="111"/>
                  <a:pt x="128" y="112"/>
                  <a:pt x="129" y="112"/>
                </a:cubicBezTo>
                <a:cubicBezTo>
                  <a:pt x="130" y="112"/>
                  <a:pt x="131" y="112"/>
                  <a:pt x="131" y="112"/>
                </a:cubicBezTo>
                <a:cubicBezTo>
                  <a:pt x="133" y="111"/>
                  <a:pt x="134" y="108"/>
                  <a:pt x="133" y="106"/>
                </a:cubicBezTo>
                <a:moveTo>
                  <a:pt x="142" y="160"/>
                </a:moveTo>
                <a:cubicBezTo>
                  <a:pt x="140" y="161"/>
                  <a:pt x="138" y="162"/>
                  <a:pt x="135" y="163"/>
                </a:cubicBezTo>
                <a:cubicBezTo>
                  <a:pt x="133" y="164"/>
                  <a:pt x="132" y="166"/>
                  <a:pt x="133" y="168"/>
                </a:cubicBezTo>
                <a:cubicBezTo>
                  <a:pt x="134" y="170"/>
                  <a:pt x="135" y="171"/>
                  <a:pt x="137" y="171"/>
                </a:cubicBezTo>
                <a:cubicBezTo>
                  <a:pt x="137" y="171"/>
                  <a:pt x="138" y="171"/>
                  <a:pt x="138" y="171"/>
                </a:cubicBezTo>
                <a:cubicBezTo>
                  <a:pt x="141" y="169"/>
                  <a:pt x="144" y="168"/>
                  <a:pt x="146" y="166"/>
                </a:cubicBezTo>
                <a:cubicBezTo>
                  <a:pt x="148" y="165"/>
                  <a:pt x="149" y="162"/>
                  <a:pt x="147" y="161"/>
                </a:cubicBezTo>
                <a:cubicBezTo>
                  <a:pt x="146" y="159"/>
                  <a:pt x="144" y="158"/>
                  <a:pt x="142" y="160"/>
                </a:cubicBezTo>
                <a:moveTo>
                  <a:pt x="52" y="0"/>
                </a:moveTo>
                <a:cubicBezTo>
                  <a:pt x="23" y="0"/>
                  <a:pt x="0" y="23"/>
                  <a:pt x="0" y="52"/>
                </a:cubicBezTo>
                <a:cubicBezTo>
                  <a:pt x="0" y="95"/>
                  <a:pt x="52" y="136"/>
                  <a:pt x="52" y="136"/>
                </a:cubicBezTo>
                <a:cubicBezTo>
                  <a:pt x="52" y="136"/>
                  <a:pt x="104" y="95"/>
                  <a:pt x="104" y="52"/>
                </a:cubicBezTo>
                <a:cubicBezTo>
                  <a:pt x="104" y="23"/>
                  <a:pt x="81" y="0"/>
                  <a:pt x="52" y="0"/>
                </a:cubicBezTo>
                <a:moveTo>
                  <a:pt x="52" y="125"/>
                </a:moveTo>
                <a:cubicBezTo>
                  <a:pt x="47" y="121"/>
                  <a:pt x="40" y="114"/>
                  <a:pt x="32" y="105"/>
                </a:cubicBezTo>
                <a:cubicBezTo>
                  <a:pt x="21" y="92"/>
                  <a:pt x="8" y="72"/>
                  <a:pt x="8" y="52"/>
                </a:cubicBezTo>
                <a:cubicBezTo>
                  <a:pt x="8" y="28"/>
                  <a:pt x="28" y="8"/>
                  <a:pt x="52" y="8"/>
                </a:cubicBezTo>
                <a:cubicBezTo>
                  <a:pt x="76" y="8"/>
                  <a:pt x="96" y="28"/>
                  <a:pt x="96" y="52"/>
                </a:cubicBezTo>
                <a:cubicBezTo>
                  <a:pt x="96" y="83"/>
                  <a:pt x="64" y="114"/>
                  <a:pt x="52" y="125"/>
                </a:cubicBezTo>
              </a:path>
            </a:pathLst>
          </a:custGeom>
          <a:solidFill>
            <a:srgbClr val="FBBE14"/>
          </a:solidFill>
          <a:ln w="12700">
            <a:solidFill>
              <a:srgbClr val="FBBE14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41" name="Textfeld 17">
            <a:extLst>
              <a:ext uri="{FF2B5EF4-FFF2-40B4-BE49-F238E27FC236}">
                <a16:creationId xmlns:a16="http://schemas.microsoft.com/office/drawing/2014/main" id="{02AEEBF8-588A-4905-BB87-C8021AABE008}"/>
              </a:ext>
            </a:extLst>
          </p:cNvPr>
          <p:cNvSpPr txBox="1"/>
          <p:nvPr userDrawn="1"/>
        </p:nvSpPr>
        <p:spPr>
          <a:xfrm>
            <a:off x="5444033" y="5691944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800" b="1" kern="1200" dirty="0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2" name="Textfeld 32">
            <a:extLst>
              <a:ext uri="{FF2B5EF4-FFF2-40B4-BE49-F238E27FC236}">
                <a16:creationId xmlns:a16="http://schemas.microsoft.com/office/drawing/2014/main" id="{7DAB4B67-98EF-4DCA-86F9-45A6DDC7D878}"/>
              </a:ext>
            </a:extLst>
          </p:cNvPr>
          <p:cNvSpPr txBox="1"/>
          <p:nvPr userDrawn="1"/>
        </p:nvSpPr>
        <p:spPr>
          <a:xfrm>
            <a:off x="5444033" y="5957195"/>
            <a:ext cx="3665855" cy="2667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900" i="1" kern="1200" dirty="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How does your target group access your service/ product?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" name="Freeform 20">
            <a:extLst>
              <a:ext uri="{FF2B5EF4-FFF2-40B4-BE49-F238E27FC236}">
                <a16:creationId xmlns:a16="http://schemas.microsoft.com/office/drawing/2014/main" id="{843DF670-5612-4D8E-8232-4958B7ECD30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093573" y="5762969"/>
            <a:ext cx="300355" cy="271145"/>
          </a:xfrm>
          <a:custGeom>
            <a:avLst/>
            <a:gdLst>
              <a:gd name="T0" fmla="*/ 293 w 315"/>
              <a:gd name="T1" fmla="*/ 90 h 272"/>
              <a:gd name="T2" fmla="*/ 309 w 315"/>
              <a:gd name="T3" fmla="*/ 97 h 272"/>
              <a:gd name="T4" fmla="*/ 315 w 315"/>
              <a:gd name="T5" fmla="*/ 113 h 272"/>
              <a:gd name="T6" fmla="*/ 309 w 315"/>
              <a:gd name="T7" fmla="*/ 129 h 272"/>
              <a:gd name="T8" fmla="*/ 293 w 315"/>
              <a:gd name="T9" fmla="*/ 135 h 272"/>
              <a:gd name="T10" fmla="*/ 293 w 315"/>
              <a:gd name="T11" fmla="*/ 203 h 272"/>
              <a:gd name="T12" fmla="*/ 286 w 315"/>
              <a:gd name="T13" fmla="*/ 219 h 272"/>
              <a:gd name="T14" fmla="*/ 270 w 315"/>
              <a:gd name="T15" fmla="*/ 226 h 272"/>
              <a:gd name="T16" fmla="*/ 127 w 315"/>
              <a:gd name="T17" fmla="*/ 159 h 272"/>
              <a:gd name="T18" fmla="*/ 111 w 315"/>
              <a:gd name="T19" fmla="*/ 170 h 272"/>
              <a:gd name="T20" fmla="*/ 106 w 315"/>
              <a:gd name="T21" fmla="*/ 188 h 272"/>
              <a:gd name="T22" fmla="*/ 113 w 315"/>
              <a:gd name="T23" fmla="*/ 204 h 272"/>
              <a:gd name="T24" fmla="*/ 109 w 315"/>
              <a:gd name="T25" fmla="*/ 216 h 272"/>
              <a:gd name="T26" fmla="*/ 110 w 315"/>
              <a:gd name="T27" fmla="*/ 226 h 272"/>
              <a:gd name="T28" fmla="*/ 116 w 315"/>
              <a:gd name="T29" fmla="*/ 236 h 272"/>
              <a:gd name="T30" fmla="*/ 124 w 315"/>
              <a:gd name="T31" fmla="*/ 244 h 272"/>
              <a:gd name="T32" fmla="*/ 135 w 315"/>
              <a:gd name="T33" fmla="*/ 253 h 272"/>
              <a:gd name="T34" fmla="*/ 116 w 315"/>
              <a:gd name="T35" fmla="*/ 268 h 272"/>
              <a:gd name="T36" fmla="*/ 86 w 315"/>
              <a:gd name="T37" fmla="*/ 270 h 272"/>
              <a:gd name="T38" fmla="*/ 63 w 315"/>
              <a:gd name="T39" fmla="*/ 260 h 272"/>
              <a:gd name="T40" fmla="*/ 57 w 315"/>
              <a:gd name="T41" fmla="*/ 245 h 272"/>
              <a:gd name="T42" fmla="*/ 52 w 315"/>
              <a:gd name="T43" fmla="*/ 228 h 272"/>
              <a:gd name="T44" fmla="*/ 48 w 315"/>
              <a:gd name="T45" fmla="*/ 213 h 272"/>
              <a:gd name="T46" fmla="*/ 45 w 315"/>
              <a:gd name="T47" fmla="*/ 195 h 272"/>
              <a:gd name="T48" fmla="*/ 46 w 315"/>
              <a:gd name="T49" fmla="*/ 177 h 272"/>
              <a:gd name="T50" fmla="*/ 50 w 315"/>
              <a:gd name="T51" fmla="*/ 158 h 272"/>
              <a:gd name="T52" fmla="*/ 28 w 315"/>
              <a:gd name="T53" fmla="*/ 158 h 272"/>
              <a:gd name="T54" fmla="*/ 8 w 315"/>
              <a:gd name="T55" fmla="*/ 150 h 272"/>
              <a:gd name="T56" fmla="*/ 0 w 315"/>
              <a:gd name="T57" fmla="*/ 130 h 272"/>
              <a:gd name="T58" fmla="*/ 0 w 315"/>
              <a:gd name="T59" fmla="*/ 96 h 272"/>
              <a:gd name="T60" fmla="*/ 8 w 315"/>
              <a:gd name="T61" fmla="*/ 76 h 272"/>
              <a:gd name="T62" fmla="*/ 28 w 315"/>
              <a:gd name="T63" fmla="*/ 68 h 272"/>
              <a:gd name="T64" fmla="*/ 113 w 315"/>
              <a:gd name="T65" fmla="*/ 68 h 272"/>
              <a:gd name="T66" fmla="*/ 270 w 315"/>
              <a:gd name="T67" fmla="*/ 0 h 272"/>
              <a:gd name="T68" fmla="*/ 286 w 315"/>
              <a:gd name="T69" fmla="*/ 7 h 272"/>
              <a:gd name="T70" fmla="*/ 293 w 315"/>
              <a:gd name="T71" fmla="*/ 23 h 272"/>
              <a:gd name="T72" fmla="*/ 293 w 315"/>
              <a:gd name="T73" fmla="*/ 90 h 272"/>
              <a:gd name="T74" fmla="*/ 270 w 315"/>
              <a:gd name="T75" fmla="*/ 197 h 272"/>
              <a:gd name="T76" fmla="*/ 270 w 315"/>
              <a:gd name="T77" fmla="*/ 29 h 272"/>
              <a:gd name="T78" fmla="*/ 135 w 315"/>
              <a:gd name="T79" fmla="*/ 89 h 272"/>
              <a:gd name="T80" fmla="*/ 135 w 315"/>
              <a:gd name="T81" fmla="*/ 137 h 272"/>
              <a:gd name="T82" fmla="*/ 270 w 315"/>
              <a:gd name="T83" fmla="*/ 197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15" h="272">
                <a:moveTo>
                  <a:pt x="293" y="90"/>
                </a:moveTo>
                <a:cubicBezTo>
                  <a:pt x="299" y="90"/>
                  <a:pt x="304" y="93"/>
                  <a:pt x="309" y="97"/>
                </a:cubicBezTo>
                <a:cubicBezTo>
                  <a:pt x="313" y="101"/>
                  <a:pt x="315" y="107"/>
                  <a:pt x="315" y="113"/>
                </a:cubicBezTo>
                <a:cubicBezTo>
                  <a:pt x="315" y="119"/>
                  <a:pt x="313" y="124"/>
                  <a:pt x="309" y="129"/>
                </a:cubicBezTo>
                <a:cubicBezTo>
                  <a:pt x="304" y="133"/>
                  <a:pt x="299" y="135"/>
                  <a:pt x="293" y="135"/>
                </a:cubicBezTo>
                <a:cubicBezTo>
                  <a:pt x="293" y="203"/>
                  <a:pt x="293" y="203"/>
                  <a:pt x="293" y="203"/>
                </a:cubicBezTo>
                <a:cubicBezTo>
                  <a:pt x="293" y="209"/>
                  <a:pt x="291" y="214"/>
                  <a:pt x="286" y="219"/>
                </a:cubicBezTo>
                <a:cubicBezTo>
                  <a:pt x="282" y="223"/>
                  <a:pt x="276" y="226"/>
                  <a:pt x="270" y="226"/>
                </a:cubicBezTo>
                <a:cubicBezTo>
                  <a:pt x="221" y="185"/>
                  <a:pt x="174" y="163"/>
                  <a:pt x="127" y="159"/>
                </a:cubicBezTo>
                <a:cubicBezTo>
                  <a:pt x="121" y="161"/>
                  <a:pt x="115" y="165"/>
                  <a:pt x="111" y="170"/>
                </a:cubicBezTo>
                <a:cubicBezTo>
                  <a:pt x="108" y="176"/>
                  <a:pt x="106" y="182"/>
                  <a:pt x="106" y="188"/>
                </a:cubicBezTo>
                <a:cubicBezTo>
                  <a:pt x="106" y="194"/>
                  <a:pt x="109" y="200"/>
                  <a:pt x="113" y="204"/>
                </a:cubicBezTo>
                <a:cubicBezTo>
                  <a:pt x="111" y="208"/>
                  <a:pt x="109" y="212"/>
                  <a:pt x="109" y="216"/>
                </a:cubicBezTo>
                <a:cubicBezTo>
                  <a:pt x="109" y="220"/>
                  <a:pt x="109" y="223"/>
                  <a:pt x="110" y="226"/>
                </a:cubicBezTo>
                <a:cubicBezTo>
                  <a:pt x="111" y="229"/>
                  <a:pt x="113" y="232"/>
                  <a:pt x="116" y="236"/>
                </a:cubicBezTo>
                <a:cubicBezTo>
                  <a:pt x="119" y="239"/>
                  <a:pt x="122" y="242"/>
                  <a:pt x="124" y="244"/>
                </a:cubicBezTo>
                <a:cubicBezTo>
                  <a:pt x="127" y="247"/>
                  <a:pt x="131" y="250"/>
                  <a:pt x="135" y="253"/>
                </a:cubicBezTo>
                <a:cubicBezTo>
                  <a:pt x="132" y="260"/>
                  <a:pt x="125" y="265"/>
                  <a:pt x="116" y="268"/>
                </a:cubicBezTo>
                <a:cubicBezTo>
                  <a:pt x="106" y="271"/>
                  <a:pt x="96" y="272"/>
                  <a:pt x="86" y="270"/>
                </a:cubicBezTo>
                <a:cubicBezTo>
                  <a:pt x="76" y="268"/>
                  <a:pt x="68" y="265"/>
                  <a:pt x="63" y="260"/>
                </a:cubicBezTo>
                <a:cubicBezTo>
                  <a:pt x="62" y="258"/>
                  <a:pt x="60" y="252"/>
                  <a:pt x="57" y="245"/>
                </a:cubicBezTo>
                <a:cubicBezTo>
                  <a:pt x="55" y="237"/>
                  <a:pt x="53" y="232"/>
                  <a:pt x="52" y="228"/>
                </a:cubicBezTo>
                <a:cubicBezTo>
                  <a:pt x="51" y="225"/>
                  <a:pt x="49" y="219"/>
                  <a:pt x="48" y="213"/>
                </a:cubicBezTo>
                <a:cubicBezTo>
                  <a:pt x="46" y="206"/>
                  <a:pt x="45" y="200"/>
                  <a:pt x="45" y="195"/>
                </a:cubicBezTo>
                <a:cubicBezTo>
                  <a:pt x="45" y="190"/>
                  <a:pt x="45" y="184"/>
                  <a:pt x="46" y="177"/>
                </a:cubicBezTo>
                <a:cubicBezTo>
                  <a:pt x="46" y="171"/>
                  <a:pt x="48" y="164"/>
                  <a:pt x="50" y="158"/>
                </a:cubicBezTo>
                <a:cubicBezTo>
                  <a:pt x="28" y="158"/>
                  <a:pt x="28" y="158"/>
                  <a:pt x="28" y="158"/>
                </a:cubicBezTo>
                <a:cubicBezTo>
                  <a:pt x="20" y="158"/>
                  <a:pt x="14" y="155"/>
                  <a:pt x="8" y="150"/>
                </a:cubicBezTo>
                <a:cubicBezTo>
                  <a:pt x="3" y="144"/>
                  <a:pt x="0" y="138"/>
                  <a:pt x="0" y="130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88"/>
                  <a:pt x="3" y="82"/>
                  <a:pt x="8" y="76"/>
                </a:cubicBezTo>
                <a:cubicBezTo>
                  <a:pt x="14" y="71"/>
                  <a:pt x="20" y="68"/>
                  <a:pt x="28" y="68"/>
                </a:cubicBezTo>
                <a:cubicBezTo>
                  <a:pt x="113" y="68"/>
                  <a:pt x="113" y="68"/>
                  <a:pt x="113" y="68"/>
                </a:cubicBezTo>
                <a:cubicBezTo>
                  <a:pt x="164" y="68"/>
                  <a:pt x="216" y="45"/>
                  <a:pt x="270" y="0"/>
                </a:cubicBezTo>
                <a:cubicBezTo>
                  <a:pt x="276" y="0"/>
                  <a:pt x="282" y="3"/>
                  <a:pt x="286" y="7"/>
                </a:cubicBezTo>
                <a:cubicBezTo>
                  <a:pt x="291" y="11"/>
                  <a:pt x="293" y="17"/>
                  <a:pt x="293" y="23"/>
                </a:cubicBezTo>
                <a:lnTo>
                  <a:pt x="293" y="90"/>
                </a:lnTo>
                <a:close/>
                <a:moveTo>
                  <a:pt x="270" y="197"/>
                </a:moveTo>
                <a:cubicBezTo>
                  <a:pt x="270" y="29"/>
                  <a:pt x="270" y="29"/>
                  <a:pt x="270" y="29"/>
                </a:cubicBezTo>
                <a:cubicBezTo>
                  <a:pt x="224" y="64"/>
                  <a:pt x="179" y="84"/>
                  <a:pt x="135" y="89"/>
                </a:cubicBezTo>
                <a:cubicBezTo>
                  <a:pt x="135" y="137"/>
                  <a:pt x="135" y="137"/>
                  <a:pt x="135" y="137"/>
                </a:cubicBezTo>
                <a:cubicBezTo>
                  <a:pt x="179" y="142"/>
                  <a:pt x="224" y="162"/>
                  <a:pt x="270" y="197"/>
                </a:cubicBezTo>
                <a:close/>
              </a:path>
            </a:pathLst>
          </a:custGeom>
          <a:solidFill>
            <a:srgbClr val="FBBE1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44" name="Textfeld 18">
            <a:extLst>
              <a:ext uri="{FF2B5EF4-FFF2-40B4-BE49-F238E27FC236}">
                <a16:creationId xmlns:a16="http://schemas.microsoft.com/office/drawing/2014/main" id="{D90E9BFC-76D4-42DF-B738-41DC22827F79}"/>
              </a:ext>
            </a:extLst>
          </p:cNvPr>
          <p:cNvSpPr txBox="1"/>
          <p:nvPr userDrawn="1"/>
        </p:nvSpPr>
        <p:spPr>
          <a:xfrm>
            <a:off x="10393928" y="5663909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800" b="1" kern="1200" dirty="0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Promotion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6" name="Textfeld 34">
            <a:extLst>
              <a:ext uri="{FF2B5EF4-FFF2-40B4-BE49-F238E27FC236}">
                <a16:creationId xmlns:a16="http://schemas.microsoft.com/office/drawing/2014/main" id="{3F7CBC56-3DF8-4139-8053-A65D0AEBAEF1}"/>
              </a:ext>
            </a:extLst>
          </p:cNvPr>
          <p:cNvSpPr txBox="1"/>
          <p:nvPr userDrawn="1"/>
        </p:nvSpPr>
        <p:spPr>
          <a:xfrm>
            <a:off x="10393928" y="5947154"/>
            <a:ext cx="4417060" cy="285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900" i="1" kern="120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How do you communicate your service/ product to your target group? 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7" name="Freeform 47">
            <a:extLst>
              <a:ext uri="{FF2B5EF4-FFF2-40B4-BE49-F238E27FC236}">
                <a16:creationId xmlns:a16="http://schemas.microsoft.com/office/drawing/2014/main" id="{C9D4757C-F826-E346-951E-96110294D21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9349" y="7226784"/>
            <a:ext cx="263525" cy="237490"/>
          </a:xfrm>
          <a:custGeom>
            <a:avLst/>
            <a:gdLst>
              <a:gd name="T0" fmla="*/ 223121 w 498"/>
              <a:gd name="T1" fmla="*/ 195370 h 435"/>
              <a:gd name="T2" fmla="*/ 223121 w 498"/>
              <a:gd name="T3" fmla="*/ 195370 h 435"/>
              <a:gd name="T4" fmla="*/ 218632 w 498"/>
              <a:gd name="T5" fmla="*/ 147653 h 435"/>
              <a:gd name="T6" fmla="*/ 190798 w 498"/>
              <a:gd name="T7" fmla="*/ 131897 h 435"/>
              <a:gd name="T8" fmla="*/ 167004 w 498"/>
              <a:gd name="T9" fmla="*/ 103987 h 435"/>
              <a:gd name="T10" fmla="*/ 175085 w 498"/>
              <a:gd name="T11" fmla="*/ 88232 h 435"/>
              <a:gd name="T12" fmla="*/ 183166 w 498"/>
              <a:gd name="T13" fmla="*/ 71576 h 435"/>
              <a:gd name="T14" fmla="*/ 179125 w 498"/>
              <a:gd name="T15" fmla="*/ 67974 h 435"/>
              <a:gd name="T16" fmla="*/ 183166 w 498"/>
              <a:gd name="T17" fmla="*/ 51769 h 435"/>
              <a:gd name="T18" fmla="*/ 155332 w 498"/>
              <a:gd name="T19" fmla="*/ 27910 h 435"/>
              <a:gd name="T20" fmla="*/ 127498 w 498"/>
              <a:gd name="T21" fmla="*/ 51769 h 435"/>
              <a:gd name="T22" fmla="*/ 131538 w 498"/>
              <a:gd name="T23" fmla="*/ 67974 h 435"/>
              <a:gd name="T24" fmla="*/ 127498 w 498"/>
              <a:gd name="T25" fmla="*/ 71576 h 435"/>
              <a:gd name="T26" fmla="*/ 135579 w 498"/>
              <a:gd name="T27" fmla="*/ 88232 h 435"/>
              <a:gd name="T28" fmla="*/ 139619 w 498"/>
              <a:gd name="T29" fmla="*/ 103987 h 435"/>
              <a:gd name="T30" fmla="*/ 131538 w 498"/>
              <a:gd name="T31" fmla="*/ 123794 h 435"/>
              <a:gd name="T32" fmla="*/ 171045 w 498"/>
              <a:gd name="T33" fmla="*/ 163859 h 435"/>
              <a:gd name="T34" fmla="*/ 171045 w 498"/>
              <a:gd name="T35" fmla="*/ 195370 h 435"/>
              <a:gd name="T36" fmla="*/ 223121 w 498"/>
              <a:gd name="T37" fmla="*/ 195370 h 435"/>
              <a:gd name="T38" fmla="*/ 115825 w 498"/>
              <a:gd name="T39" fmla="*/ 135949 h 435"/>
              <a:gd name="T40" fmla="*/ 115825 w 498"/>
              <a:gd name="T41" fmla="*/ 135949 h 435"/>
              <a:gd name="T42" fmla="*/ 83951 w 498"/>
              <a:gd name="T43" fmla="*/ 103987 h 435"/>
              <a:gd name="T44" fmla="*/ 95623 w 498"/>
              <a:gd name="T45" fmla="*/ 75627 h 435"/>
              <a:gd name="T46" fmla="*/ 103704 w 498"/>
              <a:gd name="T47" fmla="*/ 59871 h 435"/>
              <a:gd name="T48" fmla="*/ 99664 w 498"/>
              <a:gd name="T49" fmla="*/ 51769 h 435"/>
              <a:gd name="T50" fmla="*/ 103704 w 498"/>
              <a:gd name="T51" fmla="*/ 31961 h 435"/>
              <a:gd name="T52" fmla="*/ 67789 w 498"/>
              <a:gd name="T53" fmla="*/ 0 h 435"/>
              <a:gd name="T54" fmla="*/ 31874 w 498"/>
              <a:gd name="T55" fmla="*/ 31961 h 435"/>
              <a:gd name="T56" fmla="*/ 31874 w 498"/>
              <a:gd name="T57" fmla="*/ 51769 h 435"/>
              <a:gd name="T58" fmla="*/ 31874 w 498"/>
              <a:gd name="T59" fmla="*/ 59871 h 435"/>
              <a:gd name="T60" fmla="*/ 39955 w 498"/>
              <a:gd name="T61" fmla="*/ 75627 h 435"/>
              <a:gd name="T62" fmla="*/ 48036 w 498"/>
              <a:gd name="T63" fmla="*/ 103987 h 435"/>
              <a:gd name="T64" fmla="*/ 20202 w 498"/>
              <a:gd name="T65" fmla="*/ 135949 h 435"/>
              <a:gd name="T66" fmla="*/ 0 w 498"/>
              <a:gd name="T67" fmla="*/ 155756 h 435"/>
              <a:gd name="T68" fmla="*/ 0 w 498"/>
              <a:gd name="T69" fmla="*/ 195370 h 435"/>
              <a:gd name="T70" fmla="*/ 155332 w 498"/>
              <a:gd name="T71" fmla="*/ 195370 h 435"/>
              <a:gd name="T72" fmla="*/ 155332 w 498"/>
              <a:gd name="T73" fmla="*/ 163859 h 435"/>
              <a:gd name="T74" fmla="*/ 115825 w 498"/>
              <a:gd name="T75" fmla="*/ 135949 h 43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98" h="435">
                <a:moveTo>
                  <a:pt x="497" y="434"/>
                </a:moveTo>
                <a:lnTo>
                  <a:pt x="497" y="434"/>
                </a:lnTo>
                <a:cubicBezTo>
                  <a:pt x="497" y="434"/>
                  <a:pt x="497" y="337"/>
                  <a:pt x="487" y="328"/>
                </a:cubicBezTo>
                <a:cubicBezTo>
                  <a:pt x="479" y="319"/>
                  <a:pt x="462" y="302"/>
                  <a:pt x="425" y="293"/>
                </a:cubicBezTo>
                <a:cubicBezTo>
                  <a:pt x="390" y="275"/>
                  <a:pt x="372" y="257"/>
                  <a:pt x="372" y="231"/>
                </a:cubicBezTo>
                <a:cubicBezTo>
                  <a:pt x="372" y="213"/>
                  <a:pt x="390" y="222"/>
                  <a:pt x="390" y="196"/>
                </a:cubicBezTo>
                <a:cubicBezTo>
                  <a:pt x="390" y="178"/>
                  <a:pt x="408" y="196"/>
                  <a:pt x="408" y="159"/>
                </a:cubicBezTo>
                <a:cubicBezTo>
                  <a:pt x="408" y="151"/>
                  <a:pt x="399" y="151"/>
                  <a:pt x="399" y="151"/>
                </a:cubicBezTo>
                <a:cubicBezTo>
                  <a:pt x="399" y="151"/>
                  <a:pt x="408" y="133"/>
                  <a:pt x="408" y="115"/>
                </a:cubicBezTo>
                <a:cubicBezTo>
                  <a:pt x="408" y="98"/>
                  <a:pt x="399" y="62"/>
                  <a:pt x="346" y="62"/>
                </a:cubicBezTo>
                <a:cubicBezTo>
                  <a:pt x="293" y="62"/>
                  <a:pt x="284" y="98"/>
                  <a:pt x="284" y="115"/>
                </a:cubicBezTo>
                <a:cubicBezTo>
                  <a:pt x="284" y="133"/>
                  <a:pt x="293" y="151"/>
                  <a:pt x="293" y="151"/>
                </a:cubicBezTo>
                <a:cubicBezTo>
                  <a:pt x="293" y="151"/>
                  <a:pt x="284" y="151"/>
                  <a:pt x="284" y="159"/>
                </a:cubicBezTo>
                <a:cubicBezTo>
                  <a:pt x="284" y="196"/>
                  <a:pt x="293" y="178"/>
                  <a:pt x="302" y="196"/>
                </a:cubicBezTo>
                <a:cubicBezTo>
                  <a:pt x="302" y="222"/>
                  <a:pt x="311" y="213"/>
                  <a:pt x="311" y="231"/>
                </a:cubicBezTo>
                <a:cubicBezTo>
                  <a:pt x="311" y="249"/>
                  <a:pt x="311" y="266"/>
                  <a:pt x="293" y="275"/>
                </a:cubicBezTo>
                <a:cubicBezTo>
                  <a:pt x="372" y="319"/>
                  <a:pt x="381" y="319"/>
                  <a:pt x="381" y="364"/>
                </a:cubicBezTo>
                <a:cubicBezTo>
                  <a:pt x="381" y="434"/>
                  <a:pt x="381" y="434"/>
                  <a:pt x="381" y="434"/>
                </a:cubicBezTo>
                <a:lnTo>
                  <a:pt x="497" y="434"/>
                </a:lnTo>
                <a:close/>
                <a:moveTo>
                  <a:pt x="258" y="302"/>
                </a:moveTo>
                <a:lnTo>
                  <a:pt x="258" y="302"/>
                </a:lnTo>
                <a:cubicBezTo>
                  <a:pt x="204" y="284"/>
                  <a:pt x="187" y="266"/>
                  <a:pt x="187" y="231"/>
                </a:cubicBezTo>
                <a:cubicBezTo>
                  <a:pt x="187" y="204"/>
                  <a:pt x="204" y="213"/>
                  <a:pt x="213" y="168"/>
                </a:cubicBezTo>
                <a:cubicBezTo>
                  <a:pt x="213" y="159"/>
                  <a:pt x="231" y="168"/>
                  <a:pt x="231" y="133"/>
                </a:cubicBezTo>
                <a:cubicBezTo>
                  <a:pt x="231" y="115"/>
                  <a:pt x="222" y="115"/>
                  <a:pt x="222" y="115"/>
                </a:cubicBezTo>
                <a:cubicBezTo>
                  <a:pt x="222" y="115"/>
                  <a:pt x="222" y="89"/>
                  <a:pt x="231" y="71"/>
                </a:cubicBezTo>
                <a:cubicBezTo>
                  <a:pt x="231" y="53"/>
                  <a:pt x="213" y="0"/>
                  <a:pt x="151" y="0"/>
                </a:cubicBezTo>
                <a:cubicBezTo>
                  <a:pt x="80" y="0"/>
                  <a:pt x="71" y="53"/>
                  <a:pt x="71" y="71"/>
                </a:cubicBezTo>
                <a:cubicBezTo>
                  <a:pt x="71" y="89"/>
                  <a:pt x="71" y="115"/>
                  <a:pt x="71" y="115"/>
                </a:cubicBezTo>
                <a:cubicBezTo>
                  <a:pt x="71" y="115"/>
                  <a:pt x="71" y="115"/>
                  <a:pt x="71" y="133"/>
                </a:cubicBezTo>
                <a:cubicBezTo>
                  <a:pt x="71" y="168"/>
                  <a:pt x="80" y="159"/>
                  <a:pt x="89" y="168"/>
                </a:cubicBezTo>
                <a:cubicBezTo>
                  <a:pt x="89" y="213"/>
                  <a:pt x="107" y="204"/>
                  <a:pt x="107" y="231"/>
                </a:cubicBezTo>
                <a:cubicBezTo>
                  <a:pt x="107" y="266"/>
                  <a:pt x="89" y="284"/>
                  <a:pt x="45" y="302"/>
                </a:cubicBezTo>
                <a:cubicBezTo>
                  <a:pt x="27" y="310"/>
                  <a:pt x="0" y="319"/>
                  <a:pt x="0" y="346"/>
                </a:cubicBezTo>
                <a:cubicBezTo>
                  <a:pt x="0" y="434"/>
                  <a:pt x="0" y="434"/>
                  <a:pt x="0" y="434"/>
                </a:cubicBezTo>
                <a:cubicBezTo>
                  <a:pt x="346" y="434"/>
                  <a:pt x="346" y="434"/>
                  <a:pt x="346" y="434"/>
                </a:cubicBezTo>
                <a:cubicBezTo>
                  <a:pt x="346" y="434"/>
                  <a:pt x="346" y="381"/>
                  <a:pt x="346" y="364"/>
                </a:cubicBezTo>
                <a:cubicBezTo>
                  <a:pt x="346" y="346"/>
                  <a:pt x="302" y="328"/>
                  <a:pt x="258" y="302"/>
                </a:cubicBezTo>
                <a:close/>
              </a:path>
            </a:pathLst>
          </a:custGeom>
          <a:solidFill>
            <a:srgbClr val="FBBE14"/>
          </a:solidFill>
          <a:ln>
            <a:noFill/>
          </a:ln>
          <a:effectLst/>
        </p:spPr>
        <p:txBody>
          <a:bodyPr wrap="none" lIns="34290" tIns="17145" rIns="34290" bIns="17145" anchor="ctr"/>
          <a:lstStyle/>
          <a:p>
            <a:endParaRPr lang="bg-BG"/>
          </a:p>
        </p:txBody>
      </p:sp>
      <p:sp>
        <p:nvSpPr>
          <p:cNvPr id="148" name="Textfeld 21">
            <a:extLst>
              <a:ext uri="{FF2B5EF4-FFF2-40B4-BE49-F238E27FC236}">
                <a16:creationId xmlns:a16="http://schemas.microsoft.com/office/drawing/2014/main" id="{3F86D613-4123-4831-AA04-EE4D626C7330}"/>
              </a:ext>
            </a:extLst>
          </p:cNvPr>
          <p:cNvSpPr txBox="1"/>
          <p:nvPr userDrawn="1"/>
        </p:nvSpPr>
        <p:spPr>
          <a:xfrm>
            <a:off x="692826" y="7139590"/>
            <a:ext cx="3163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800" b="1" kern="1200" dirty="0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Key </a:t>
            </a:r>
            <a:r>
              <a:rPr lang="de-AT" sz="1800" b="1" kern="1200" dirty="0" err="1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personnel</a:t>
            </a:r>
            <a:r>
              <a:rPr lang="de-AT" sz="1800" b="1" kern="1200" dirty="0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b="1" kern="1200" dirty="0" err="1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1" name="Textfeld 36">
            <a:extLst>
              <a:ext uri="{FF2B5EF4-FFF2-40B4-BE49-F238E27FC236}">
                <a16:creationId xmlns:a16="http://schemas.microsoft.com/office/drawing/2014/main" id="{8A0B6787-8566-4490-B5EE-710AF3C3BCE4}"/>
              </a:ext>
            </a:extLst>
          </p:cNvPr>
          <p:cNvSpPr txBox="1"/>
          <p:nvPr userDrawn="1"/>
        </p:nvSpPr>
        <p:spPr>
          <a:xfrm>
            <a:off x="648799" y="7434564"/>
            <a:ext cx="4281328" cy="21459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900" i="1" kern="1200" dirty="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Which personnel resources do you need to implement your project?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" name="Textfeld 1">
            <a:extLst>
              <a:ext uri="{FF2B5EF4-FFF2-40B4-BE49-F238E27FC236}">
                <a16:creationId xmlns:a16="http://schemas.microsoft.com/office/drawing/2014/main" id="{9DBC8C13-7E21-400B-9783-0A2A0B4D1E16}"/>
              </a:ext>
            </a:extLst>
          </p:cNvPr>
          <p:cNvSpPr txBox="1"/>
          <p:nvPr userDrawn="1"/>
        </p:nvSpPr>
        <p:spPr>
          <a:xfrm>
            <a:off x="7524462" y="6924841"/>
            <a:ext cx="494030" cy="6038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AT" sz="4000" kern="1200" dirty="0">
                <a:solidFill>
                  <a:srgbClr val="FFC000"/>
                </a:solidFill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⚭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5" name="Textfeld 20">
            <a:extLst>
              <a:ext uri="{FF2B5EF4-FFF2-40B4-BE49-F238E27FC236}">
                <a16:creationId xmlns:a16="http://schemas.microsoft.com/office/drawing/2014/main" id="{7A047C1B-4D2E-49F8-B2C7-07C70D468235}"/>
              </a:ext>
            </a:extLst>
          </p:cNvPr>
          <p:cNvSpPr txBox="1"/>
          <p:nvPr userDrawn="1"/>
        </p:nvSpPr>
        <p:spPr>
          <a:xfrm>
            <a:off x="7905312" y="7131571"/>
            <a:ext cx="1734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800" b="1" kern="1200" dirty="0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Key </a:t>
            </a:r>
            <a:r>
              <a:rPr lang="de-AT" sz="1800" b="1" kern="1200" dirty="0" err="1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partners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6" name="Textfeld 37">
            <a:extLst>
              <a:ext uri="{FF2B5EF4-FFF2-40B4-BE49-F238E27FC236}">
                <a16:creationId xmlns:a16="http://schemas.microsoft.com/office/drawing/2014/main" id="{A24E9579-96E4-467B-A056-EBAB701A94FB}"/>
              </a:ext>
            </a:extLst>
          </p:cNvPr>
          <p:cNvSpPr txBox="1"/>
          <p:nvPr userDrawn="1"/>
        </p:nvSpPr>
        <p:spPr>
          <a:xfrm>
            <a:off x="7914872" y="7438725"/>
            <a:ext cx="4476750" cy="2751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900" i="1" kern="1200" dirty="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Which key partners do you need to implement your project?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7" name="Freeform 281">
            <a:extLst>
              <a:ext uri="{FF2B5EF4-FFF2-40B4-BE49-F238E27FC236}">
                <a16:creationId xmlns:a16="http://schemas.microsoft.com/office/drawing/2014/main" id="{48315566-0ABC-4FE4-8B74-F2E94916C03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27320" y="8793406"/>
            <a:ext cx="272415" cy="333375"/>
          </a:xfrm>
          <a:custGeom>
            <a:avLst/>
            <a:gdLst>
              <a:gd name="T0" fmla="*/ 56 w 144"/>
              <a:gd name="T1" fmla="*/ 40 h 176"/>
              <a:gd name="T2" fmla="*/ 64 w 144"/>
              <a:gd name="T3" fmla="*/ 80 h 176"/>
              <a:gd name="T4" fmla="*/ 24 w 144"/>
              <a:gd name="T5" fmla="*/ 40 h 176"/>
              <a:gd name="T6" fmla="*/ 16 w 144"/>
              <a:gd name="T7" fmla="*/ 80 h 176"/>
              <a:gd name="T8" fmla="*/ 24 w 144"/>
              <a:gd name="T9" fmla="*/ 40 h 176"/>
              <a:gd name="T10" fmla="*/ 32 w 144"/>
              <a:gd name="T11" fmla="*/ 40 h 176"/>
              <a:gd name="T12" fmla="*/ 48 w 144"/>
              <a:gd name="T13" fmla="*/ 80 h 176"/>
              <a:gd name="T14" fmla="*/ 96 w 144"/>
              <a:gd name="T15" fmla="*/ 40 h 176"/>
              <a:gd name="T16" fmla="*/ 88 w 144"/>
              <a:gd name="T17" fmla="*/ 80 h 176"/>
              <a:gd name="T18" fmla="*/ 96 w 144"/>
              <a:gd name="T19" fmla="*/ 40 h 176"/>
              <a:gd name="T20" fmla="*/ 72 w 144"/>
              <a:gd name="T21" fmla="*/ 40 h 176"/>
              <a:gd name="T22" fmla="*/ 80 w 144"/>
              <a:gd name="T23" fmla="*/ 80 h 176"/>
              <a:gd name="T24" fmla="*/ 72 w 144"/>
              <a:gd name="T25" fmla="*/ 128 h 176"/>
              <a:gd name="T26" fmla="*/ 16 w 144"/>
              <a:gd name="T27" fmla="*/ 136 h 176"/>
              <a:gd name="T28" fmla="*/ 72 w 144"/>
              <a:gd name="T29" fmla="*/ 128 h 176"/>
              <a:gd name="T30" fmla="*/ 36 w 144"/>
              <a:gd name="T31" fmla="*/ 0 h 176"/>
              <a:gd name="T32" fmla="*/ 32 w 144"/>
              <a:gd name="T33" fmla="*/ 16 h 176"/>
              <a:gd name="T34" fmla="*/ 40 w 144"/>
              <a:gd name="T35" fmla="*/ 8 h 176"/>
              <a:gd name="T36" fmla="*/ 136 w 144"/>
              <a:gd name="T37" fmla="*/ 140 h 176"/>
              <a:gd name="T38" fmla="*/ 120 w 144"/>
              <a:gd name="T39" fmla="*/ 128 h 176"/>
              <a:gd name="T40" fmla="*/ 120 w 144"/>
              <a:gd name="T41" fmla="*/ 137 h 176"/>
              <a:gd name="T42" fmla="*/ 140 w 144"/>
              <a:gd name="T43" fmla="*/ 152 h 176"/>
              <a:gd name="T44" fmla="*/ 144 w 144"/>
              <a:gd name="T45" fmla="*/ 4 h 176"/>
              <a:gd name="T46" fmla="*/ 56 w 144"/>
              <a:gd name="T47" fmla="*/ 96 h 176"/>
              <a:gd name="T48" fmla="*/ 16 w 144"/>
              <a:gd name="T49" fmla="*/ 104 h 176"/>
              <a:gd name="T50" fmla="*/ 56 w 144"/>
              <a:gd name="T51" fmla="*/ 96 h 176"/>
              <a:gd name="T52" fmla="*/ 4 w 144"/>
              <a:gd name="T53" fmla="*/ 24 h 176"/>
              <a:gd name="T54" fmla="*/ 0 w 144"/>
              <a:gd name="T55" fmla="*/ 172 h 176"/>
              <a:gd name="T56" fmla="*/ 7 w 144"/>
              <a:gd name="T57" fmla="*/ 175 h 176"/>
              <a:gd name="T58" fmla="*/ 37 w 144"/>
              <a:gd name="T59" fmla="*/ 175 h 176"/>
              <a:gd name="T60" fmla="*/ 43 w 144"/>
              <a:gd name="T61" fmla="*/ 175 h 176"/>
              <a:gd name="T62" fmla="*/ 69 w 144"/>
              <a:gd name="T63" fmla="*/ 175 h 176"/>
              <a:gd name="T64" fmla="*/ 75 w 144"/>
              <a:gd name="T65" fmla="*/ 175 h 176"/>
              <a:gd name="T66" fmla="*/ 105 w 144"/>
              <a:gd name="T67" fmla="*/ 175 h 176"/>
              <a:gd name="T68" fmla="*/ 112 w 144"/>
              <a:gd name="T69" fmla="*/ 172 h 176"/>
              <a:gd name="T70" fmla="*/ 108 w 144"/>
              <a:gd name="T71" fmla="*/ 24 h 176"/>
              <a:gd name="T72" fmla="*/ 91 w 144"/>
              <a:gd name="T73" fmla="*/ 153 h 176"/>
              <a:gd name="T74" fmla="*/ 85 w 144"/>
              <a:gd name="T75" fmla="*/ 153 h 176"/>
              <a:gd name="T76" fmla="*/ 59 w 144"/>
              <a:gd name="T77" fmla="*/ 153 h 176"/>
              <a:gd name="T78" fmla="*/ 53 w 144"/>
              <a:gd name="T79" fmla="*/ 153 h 176"/>
              <a:gd name="T80" fmla="*/ 27 w 144"/>
              <a:gd name="T81" fmla="*/ 153 h 176"/>
              <a:gd name="T82" fmla="*/ 21 w 144"/>
              <a:gd name="T83" fmla="*/ 153 h 176"/>
              <a:gd name="T84" fmla="*/ 8 w 144"/>
              <a:gd name="T85" fmla="*/ 32 h 176"/>
              <a:gd name="T86" fmla="*/ 104 w 144"/>
              <a:gd name="T87" fmla="*/ 164 h 176"/>
              <a:gd name="T88" fmla="*/ 16 w 144"/>
              <a:gd name="T89" fmla="*/ 112 h 176"/>
              <a:gd name="T90" fmla="*/ 96 w 144"/>
              <a:gd name="T91" fmla="*/ 12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44" h="176">
                <a:moveTo>
                  <a:pt x="64" y="40"/>
                </a:moveTo>
                <a:cubicBezTo>
                  <a:pt x="56" y="40"/>
                  <a:pt x="56" y="40"/>
                  <a:pt x="56" y="40"/>
                </a:cubicBezTo>
                <a:cubicBezTo>
                  <a:pt x="56" y="80"/>
                  <a:pt x="56" y="80"/>
                  <a:pt x="56" y="80"/>
                </a:cubicBezTo>
                <a:cubicBezTo>
                  <a:pt x="64" y="80"/>
                  <a:pt x="64" y="80"/>
                  <a:pt x="64" y="80"/>
                </a:cubicBezTo>
                <a:lnTo>
                  <a:pt x="64" y="40"/>
                </a:lnTo>
                <a:close/>
                <a:moveTo>
                  <a:pt x="24" y="40"/>
                </a:moveTo>
                <a:cubicBezTo>
                  <a:pt x="16" y="40"/>
                  <a:pt x="16" y="40"/>
                  <a:pt x="16" y="40"/>
                </a:cubicBezTo>
                <a:cubicBezTo>
                  <a:pt x="16" y="80"/>
                  <a:pt x="16" y="80"/>
                  <a:pt x="16" y="80"/>
                </a:cubicBezTo>
                <a:cubicBezTo>
                  <a:pt x="24" y="80"/>
                  <a:pt x="24" y="80"/>
                  <a:pt x="24" y="80"/>
                </a:cubicBezTo>
                <a:lnTo>
                  <a:pt x="24" y="40"/>
                </a:lnTo>
                <a:close/>
                <a:moveTo>
                  <a:pt x="48" y="40"/>
                </a:moveTo>
                <a:cubicBezTo>
                  <a:pt x="32" y="40"/>
                  <a:pt x="32" y="40"/>
                  <a:pt x="32" y="40"/>
                </a:cubicBezTo>
                <a:cubicBezTo>
                  <a:pt x="32" y="80"/>
                  <a:pt x="32" y="80"/>
                  <a:pt x="32" y="80"/>
                </a:cubicBezTo>
                <a:cubicBezTo>
                  <a:pt x="48" y="80"/>
                  <a:pt x="48" y="80"/>
                  <a:pt x="48" y="80"/>
                </a:cubicBezTo>
                <a:lnTo>
                  <a:pt x="48" y="40"/>
                </a:lnTo>
                <a:close/>
                <a:moveTo>
                  <a:pt x="96" y="40"/>
                </a:moveTo>
                <a:cubicBezTo>
                  <a:pt x="88" y="40"/>
                  <a:pt x="88" y="40"/>
                  <a:pt x="88" y="40"/>
                </a:cubicBezTo>
                <a:cubicBezTo>
                  <a:pt x="88" y="80"/>
                  <a:pt x="88" y="80"/>
                  <a:pt x="88" y="80"/>
                </a:cubicBezTo>
                <a:cubicBezTo>
                  <a:pt x="96" y="80"/>
                  <a:pt x="96" y="80"/>
                  <a:pt x="96" y="80"/>
                </a:cubicBezTo>
                <a:lnTo>
                  <a:pt x="96" y="40"/>
                </a:lnTo>
                <a:close/>
                <a:moveTo>
                  <a:pt x="80" y="40"/>
                </a:moveTo>
                <a:cubicBezTo>
                  <a:pt x="72" y="40"/>
                  <a:pt x="72" y="40"/>
                  <a:pt x="72" y="40"/>
                </a:cubicBezTo>
                <a:cubicBezTo>
                  <a:pt x="72" y="80"/>
                  <a:pt x="72" y="80"/>
                  <a:pt x="72" y="80"/>
                </a:cubicBezTo>
                <a:cubicBezTo>
                  <a:pt x="80" y="80"/>
                  <a:pt x="80" y="80"/>
                  <a:pt x="80" y="80"/>
                </a:cubicBezTo>
                <a:lnTo>
                  <a:pt x="80" y="40"/>
                </a:lnTo>
                <a:close/>
                <a:moveTo>
                  <a:pt x="72" y="128"/>
                </a:moveTo>
                <a:cubicBezTo>
                  <a:pt x="16" y="128"/>
                  <a:pt x="16" y="128"/>
                  <a:pt x="16" y="128"/>
                </a:cubicBezTo>
                <a:cubicBezTo>
                  <a:pt x="16" y="136"/>
                  <a:pt x="16" y="136"/>
                  <a:pt x="16" y="136"/>
                </a:cubicBezTo>
                <a:cubicBezTo>
                  <a:pt x="72" y="136"/>
                  <a:pt x="72" y="136"/>
                  <a:pt x="72" y="136"/>
                </a:cubicBezTo>
                <a:lnTo>
                  <a:pt x="72" y="128"/>
                </a:lnTo>
                <a:close/>
                <a:moveTo>
                  <a:pt x="140" y="0"/>
                </a:moveTo>
                <a:cubicBezTo>
                  <a:pt x="36" y="0"/>
                  <a:pt x="36" y="0"/>
                  <a:pt x="36" y="0"/>
                </a:cubicBezTo>
                <a:cubicBezTo>
                  <a:pt x="34" y="0"/>
                  <a:pt x="32" y="2"/>
                  <a:pt x="32" y="4"/>
                </a:cubicBezTo>
                <a:cubicBezTo>
                  <a:pt x="32" y="16"/>
                  <a:pt x="32" y="16"/>
                  <a:pt x="32" y="16"/>
                </a:cubicBezTo>
                <a:cubicBezTo>
                  <a:pt x="40" y="16"/>
                  <a:pt x="40" y="16"/>
                  <a:pt x="40" y="16"/>
                </a:cubicBezTo>
                <a:cubicBezTo>
                  <a:pt x="40" y="8"/>
                  <a:pt x="40" y="8"/>
                  <a:pt x="40" y="8"/>
                </a:cubicBezTo>
                <a:cubicBezTo>
                  <a:pt x="136" y="8"/>
                  <a:pt x="136" y="8"/>
                  <a:pt x="136" y="8"/>
                </a:cubicBezTo>
                <a:cubicBezTo>
                  <a:pt x="136" y="140"/>
                  <a:pt x="136" y="140"/>
                  <a:pt x="136" y="140"/>
                </a:cubicBezTo>
                <a:cubicBezTo>
                  <a:pt x="123" y="129"/>
                  <a:pt x="123" y="129"/>
                  <a:pt x="123" y="129"/>
                </a:cubicBezTo>
                <a:cubicBezTo>
                  <a:pt x="122" y="128"/>
                  <a:pt x="121" y="128"/>
                  <a:pt x="120" y="128"/>
                </a:cubicBezTo>
                <a:cubicBezTo>
                  <a:pt x="120" y="138"/>
                  <a:pt x="120" y="138"/>
                  <a:pt x="120" y="138"/>
                </a:cubicBezTo>
                <a:cubicBezTo>
                  <a:pt x="120" y="137"/>
                  <a:pt x="120" y="137"/>
                  <a:pt x="120" y="137"/>
                </a:cubicBezTo>
                <a:cubicBezTo>
                  <a:pt x="137" y="151"/>
                  <a:pt x="137" y="151"/>
                  <a:pt x="137" y="151"/>
                </a:cubicBezTo>
                <a:cubicBezTo>
                  <a:pt x="138" y="152"/>
                  <a:pt x="139" y="152"/>
                  <a:pt x="140" y="152"/>
                </a:cubicBezTo>
                <a:cubicBezTo>
                  <a:pt x="142" y="152"/>
                  <a:pt x="144" y="150"/>
                  <a:pt x="144" y="148"/>
                </a:cubicBezTo>
                <a:cubicBezTo>
                  <a:pt x="144" y="4"/>
                  <a:pt x="144" y="4"/>
                  <a:pt x="144" y="4"/>
                </a:cubicBezTo>
                <a:cubicBezTo>
                  <a:pt x="144" y="2"/>
                  <a:pt x="142" y="0"/>
                  <a:pt x="140" y="0"/>
                </a:cubicBezTo>
                <a:moveTo>
                  <a:pt x="56" y="96"/>
                </a:moveTo>
                <a:cubicBezTo>
                  <a:pt x="16" y="96"/>
                  <a:pt x="16" y="96"/>
                  <a:pt x="16" y="96"/>
                </a:cubicBezTo>
                <a:cubicBezTo>
                  <a:pt x="16" y="104"/>
                  <a:pt x="16" y="104"/>
                  <a:pt x="16" y="104"/>
                </a:cubicBezTo>
                <a:cubicBezTo>
                  <a:pt x="56" y="104"/>
                  <a:pt x="56" y="104"/>
                  <a:pt x="56" y="104"/>
                </a:cubicBezTo>
                <a:lnTo>
                  <a:pt x="56" y="96"/>
                </a:lnTo>
                <a:close/>
                <a:moveTo>
                  <a:pt x="108" y="24"/>
                </a:moveTo>
                <a:cubicBezTo>
                  <a:pt x="4" y="24"/>
                  <a:pt x="4" y="24"/>
                  <a:pt x="4" y="24"/>
                </a:cubicBezTo>
                <a:cubicBezTo>
                  <a:pt x="2" y="24"/>
                  <a:pt x="0" y="26"/>
                  <a:pt x="0" y="28"/>
                </a:cubicBezTo>
                <a:cubicBezTo>
                  <a:pt x="0" y="172"/>
                  <a:pt x="0" y="172"/>
                  <a:pt x="0" y="172"/>
                </a:cubicBezTo>
                <a:cubicBezTo>
                  <a:pt x="0" y="174"/>
                  <a:pt x="2" y="176"/>
                  <a:pt x="4" y="176"/>
                </a:cubicBezTo>
                <a:cubicBezTo>
                  <a:pt x="5" y="176"/>
                  <a:pt x="6" y="176"/>
                  <a:pt x="7" y="175"/>
                </a:cubicBezTo>
                <a:cubicBezTo>
                  <a:pt x="24" y="161"/>
                  <a:pt x="24" y="161"/>
                  <a:pt x="24" y="161"/>
                </a:cubicBezTo>
                <a:cubicBezTo>
                  <a:pt x="37" y="175"/>
                  <a:pt x="37" y="175"/>
                  <a:pt x="37" y="175"/>
                </a:cubicBezTo>
                <a:cubicBezTo>
                  <a:pt x="38" y="176"/>
                  <a:pt x="39" y="176"/>
                  <a:pt x="40" y="176"/>
                </a:cubicBezTo>
                <a:cubicBezTo>
                  <a:pt x="41" y="176"/>
                  <a:pt x="42" y="176"/>
                  <a:pt x="43" y="175"/>
                </a:cubicBezTo>
                <a:cubicBezTo>
                  <a:pt x="56" y="162"/>
                  <a:pt x="56" y="162"/>
                  <a:pt x="56" y="162"/>
                </a:cubicBezTo>
                <a:cubicBezTo>
                  <a:pt x="69" y="175"/>
                  <a:pt x="69" y="175"/>
                  <a:pt x="69" y="175"/>
                </a:cubicBezTo>
                <a:cubicBezTo>
                  <a:pt x="70" y="176"/>
                  <a:pt x="71" y="176"/>
                  <a:pt x="72" y="176"/>
                </a:cubicBezTo>
                <a:cubicBezTo>
                  <a:pt x="73" y="176"/>
                  <a:pt x="74" y="176"/>
                  <a:pt x="75" y="175"/>
                </a:cubicBezTo>
                <a:cubicBezTo>
                  <a:pt x="88" y="161"/>
                  <a:pt x="88" y="161"/>
                  <a:pt x="88" y="161"/>
                </a:cubicBezTo>
                <a:cubicBezTo>
                  <a:pt x="105" y="175"/>
                  <a:pt x="105" y="175"/>
                  <a:pt x="105" y="175"/>
                </a:cubicBezTo>
                <a:cubicBezTo>
                  <a:pt x="106" y="176"/>
                  <a:pt x="107" y="176"/>
                  <a:pt x="108" y="176"/>
                </a:cubicBezTo>
                <a:cubicBezTo>
                  <a:pt x="110" y="176"/>
                  <a:pt x="112" y="174"/>
                  <a:pt x="112" y="172"/>
                </a:cubicBezTo>
                <a:cubicBezTo>
                  <a:pt x="112" y="28"/>
                  <a:pt x="112" y="28"/>
                  <a:pt x="112" y="28"/>
                </a:cubicBezTo>
                <a:cubicBezTo>
                  <a:pt x="112" y="26"/>
                  <a:pt x="110" y="24"/>
                  <a:pt x="108" y="24"/>
                </a:cubicBezTo>
                <a:moveTo>
                  <a:pt x="104" y="164"/>
                </a:moveTo>
                <a:cubicBezTo>
                  <a:pt x="91" y="153"/>
                  <a:pt x="91" y="153"/>
                  <a:pt x="91" y="153"/>
                </a:cubicBezTo>
                <a:cubicBezTo>
                  <a:pt x="90" y="152"/>
                  <a:pt x="89" y="152"/>
                  <a:pt x="88" y="152"/>
                </a:cubicBezTo>
                <a:cubicBezTo>
                  <a:pt x="87" y="152"/>
                  <a:pt x="86" y="152"/>
                  <a:pt x="85" y="153"/>
                </a:cubicBezTo>
                <a:cubicBezTo>
                  <a:pt x="72" y="166"/>
                  <a:pt x="72" y="166"/>
                  <a:pt x="72" y="166"/>
                </a:cubicBezTo>
                <a:cubicBezTo>
                  <a:pt x="59" y="153"/>
                  <a:pt x="59" y="153"/>
                  <a:pt x="59" y="153"/>
                </a:cubicBezTo>
                <a:cubicBezTo>
                  <a:pt x="58" y="152"/>
                  <a:pt x="57" y="152"/>
                  <a:pt x="56" y="152"/>
                </a:cubicBezTo>
                <a:cubicBezTo>
                  <a:pt x="55" y="152"/>
                  <a:pt x="54" y="152"/>
                  <a:pt x="53" y="153"/>
                </a:cubicBezTo>
                <a:cubicBezTo>
                  <a:pt x="40" y="166"/>
                  <a:pt x="40" y="166"/>
                  <a:pt x="40" y="166"/>
                </a:cubicBezTo>
                <a:cubicBezTo>
                  <a:pt x="27" y="153"/>
                  <a:pt x="27" y="153"/>
                  <a:pt x="27" y="153"/>
                </a:cubicBezTo>
                <a:cubicBezTo>
                  <a:pt x="26" y="152"/>
                  <a:pt x="25" y="152"/>
                  <a:pt x="24" y="152"/>
                </a:cubicBezTo>
                <a:cubicBezTo>
                  <a:pt x="23" y="152"/>
                  <a:pt x="22" y="152"/>
                  <a:pt x="21" y="153"/>
                </a:cubicBezTo>
                <a:cubicBezTo>
                  <a:pt x="8" y="164"/>
                  <a:pt x="8" y="164"/>
                  <a:pt x="8" y="164"/>
                </a:cubicBezTo>
                <a:cubicBezTo>
                  <a:pt x="8" y="32"/>
                  <a:pt x="8" y="32"/>
                  <a:pt x="8" y="32"/>
                </a:cubicBezTo>
                <a:cubicBezTo>
                  <a:pt x="104" y="32"/>
                  <a:pt x="104" y="32"/>
                  <a:pt x="104" y="32"/>
                </a:cubicBezTo>
                <a:lnTo>
                  <a:pt x="104" y="164"/>
                </a:lnTo>
                <a:close/>
                <a:moveTo>
                  <a:pt x="96" y="112"/>
                </a:moveTo>
                <a:cubicBezTo>
                  <a:pt x="16" y="112"/>
                  <a:pt x="16" y="112"/>
                  <a:pt x="16" y="112"/>
                </a:cubicBezTo>
                <a:cubicBezTo>
                  <a:pt x="16" y="120"/>
                  <a:pt x="16" y="120"/>
                  <a:pt x="16" y="120"/>
                </a:cubicBezTo>
                <a:cubicBezTo>
                  <a:pt x="96" y="120"/>
                  <a:pt x="96" y="120"/>
                  <a:pt x="96" y="120"/>
                </a:cubicBezTo>
                <a:lnTo>
                  <a:pt x="96" y="112"/>
                </a:lnTo>
                <a:close/>
              </a:path>
            </a:pathLst>
          </a:custGeom>
          <a:solidFill>
            <a:srgbClr val="FBBE14"/>
          </a:solidFill>
          <a:ln>
            <a:solidFill>
              <a:srgbClr val="FBBE14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58" name="Textfeld 22">
            <a:extLst>
              <a:ext uri="{FF2B5EF4-FFF2-40B4-BE49-F238E27FC236}">
                <a16:creationId xmlns:a16="http://schemas.microsoft.com/office/drawing/2014/main" id="{5ACD226C-B13E-4611-9461-7EB937785016}"/>
              </a:ext>
            </a:extLst>
          </p:cNvPr>
          <p:cNvSpPr txBox="1"/>
          <p:nvPr userDrawn="1"/>
        </p:nvSpPr>
        <p:spPr>
          <a:xfrm>
            <a:off x="699735" y="8669153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800" b="1" kern="1200" dirty="0" err="1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de-AT" sz="1800" b="1" kern="1200" dirty="0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b="1" kern="1200" dirty="0" err="1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9" name="Textfeld 38">
            <a:extLst>
              <a:ext uri="{FF2B5EF4-FFF2-40B4-BE49-F238E27FC236}">
                <a16:creationId xmlns:a16="http://schemas.microsoft.com/office/drawing/2014/main" id="{9D770674-52B6-4EFC-9A0F-A7BF1E2E2E9C}"/>
              </a:ext>
            </a:extLst>
          </p:cNvPr>
          <p:cNvSpPr txBox="1"/>
          <p:nvPr userDrawn="1"/>
        </p:nvSpPr>
        <p:spPr>
          <a:xfrm>
            <a:off x="709759" y="8988866"/>
            <a:ext cx="4124960" cy="2952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900" i="1" kern="1200" dirty="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Which costs do you face when providing your service/ product? </a:t>
            </a:r>
            <a:endParaRPr lang="bg-BG" sz="12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0" name="Freeform 152">
            <a:extLst>
              <a:ext uri="{FF2B5EF4-FFF2-40B4-BE49-F238E27FC236}">
                <a16:creationId xmlns:a16="http://schemas.microsoft.com/office/drawing/2014/main" id="{3692DD13-6449-E64B-AC6F-03F73583C37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641466" y="8730214"/>
            <a:ext cx="299720" cy="297815"/>
          </a:xfrm>
          <a:custGeom>
            <a:avLst/>
            <a:gdLst>
              <a:gd name="T0" fmla="*/ 103 w 117"/>
              <a:gd name="T1" fmla="*/ 36 h 116"/>
              <a:gd name="T2" fmla="*/ 79 w 117"/>
              <a:gd name="T3" fmla="*/ 29 h 116"/>
              <a:gd name="T4" fmla="*/ 95 w 117"/>
              <a:gd name="T5" fmla="*/ 22 h 116"/>
              <a:gd name="T6" fmla="*/ 51 w 117"/>
              <a:gd name="T7" fmla="*/ 0 h 116"/>
              <a:gd name="T8" fmla="*/ 67 w 117"/>
              <a:gd name="T9" fmla="*/ 22 h 116"/>
              <a:gd name="T10" fmla="*/ 22 w 117"/>
              <a:gd name="T11" fmla="*/ 29 h 116"/>
              <a:gd name="T12" fmla="*/ 8 w 117"/>
              <a:gd name="T13" fmla="*/ 87 h 116"/>
              <a:gd name="T14" fmla="*/ 0 w 117"/>
              <a:gd name="T15" fmla="*/ 116 h 116"/>
              <a:gd name="T16" fmla="*/ 117 w 117"/>
              <a:gd name="T17" fmla="*/ 87 h 116"/>
              <a:gd name="T18" fmla="*/ 80 w 117"/>
              <a:gd name="T19" fmla="*/ 44 h 116"/>
              <a:gd name="T20" fmla="*/ 88 w 117"/>
              <a:gd name="T21" fmla="*/ 51 h 116"/>
              <a:gd name="T22" fmla="*/ 80 w 117"/>
              <a:gd name="T23" fmla="*/ 44 h 116"/>
              <a:gd name="T24" fmla="*/ 88 w 117"/>
              <a:gd name="T25" fmla="*/ 58 h 116"/>
              <a:gd name="T26" fmla="*/ 80 w 117"/>
              <a:gd name="T27" fmla="*/ 66 h 116"/>
              <a:gd name="T28" fmla="*/ 80 w 117"/>
              <a:gd name="T29" fmla="*/ 73 h 116"/>
              <a:gd name="T30" fmla="*/ 88 w 117"/>
              <a:gd name="T31" fmla="*/ 80 h 116"/>
              <a:gd name="T32" fmla="*/ 80 w 117"/>
              <a:gd name="T33" fmla="*/ 73 h 116"/>
              <a:gd name="T34" fmla="*/ 58 w 117"/>
              <a:gd name="T35" fmla="*/ 7 h 116"/>
              <a:gd name="T36" fmla="*/ 88 w 117"/>
              <a:gd name="T37" fmla="*/ 15 h 116"/>
              <a:gd name="T38" fmla="*/ 66 w 117"/>
              <a:gd name="T39" fmla="*/ 44 h 116"/>
              <a:gd name="T40" fmla="*/ 73 w 117"/>
              <a:gd name="T41" fmla="*/ 51 h 116"/>
              <a:gd name="T42" fmla="*/ 66 w 117"/>
              <a:gd name="T43" fmla="*/ 44 h 116"/>
              <a:gd name="T44" fmla="*/ 73 w 117"/>
              <a:gd name="T45" fmla="*/ 58 h 116"/>
              <a:gd name="T46" fmla="*/ 66 w 117"/>
              <a:gd name="T47" fmla="*/ 66 h 116"/>
              <a:gd name="T48" fmla="*/ 66 w 117"/>
              <a:gd name="T49" fmla="*/ 73 h 116"/>
              <a:gd name="T50" fmla="*/ 73 w 117"/>
              <a:gd name="T51" fmla="*/ 80 h 116"/>
              <a:gd name="T52" fmla="*/ 66 w 117"/>
              <a:gd name="T53" fmla="*/ 73 h 116"/>
              <a:gd name="T54" fmla="*/ 51 w 117"/>
              <a:gd name="T55" fmla="*/ 44 h 116"/>
              <a:gd name="T56" fmla="*/ 22 w 117"/>
              <a:gd name="T57" fmla="*/ 58 h 116"/>
              <a:gd name="T58" fmla="*/ 109 w 117"/>
              <a:gd name="T59" fmla="*/ 102 h 116"/>
              <a:gd name="T60" fmla="*/ 8 w 117"/>
              <a:gd name="T61" fmla="*/ 95 h 116"/>
              <a:gd name="T62" fmla="*/ 109 w 117"/>
              <a:gd name="T63" fmla="*/ 102 h 11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7" h="116">
                <a:moveTo>
                  <a:pt x="108" y="87"/>
                </a:moveTo>
                <a:cubicBezTo>
                  <a:pt x="103" y="36"/>
                  <a:pt x="103" y="36"/>
                  <a:pt x="103" y="36"/>
                </a:cubicBezTo>
                <a:cubicBezTo>
                  <a:pt x="102" y="32"/>
                  <a:pt x="99" y="29"/>
                  <a:pt x="95" y="29"/>
                </a:cubicBezTo>
                <a:cubicBezTo>
                  <a:pt x="79" y="29"/>
                  <a:pt x="79" y="29"/>
                  <a:pt x="79" y="29"/>
                </a:cubicBezTo>
                <a:cubicBezTo>
                  <a:pt x="79" y="22"/>
                  <a:pt x="79" y="22"/>
                  <a:pt x="79" y="22"/>
                </a:cubicBezTo>
                <a:cubicBezTo>
                  <a:pt x="95" y="22"/>
                  <a:pt x="95" y="22"/>
                  <a:pt x="95" y="22"/>
                </a:cubicBezTo>
                <a:cubicBezTo>
                  <a:pt x="95" y="0"/>
                  <a:pt x="95" y="0"/>
                  <a:pt x="95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51" y="22"/>
                  <a:pt x="51" y="22"/>
                  <a:pt x="51" y="22"/>
                </a:cubicBezTo>
                <a:cubicBezTo>
                  <a:pt x="67" y="22"/>
                  <a:pt x="67" y="22"/>
                  <a:pt x="67" y="22"/>
                </a:cubicBezTo>
                <a:cubicBezTo>
                  <a:pt x="67" y="29"/>
                  <a:pt x="67" y="29"/>
                  <a:pt x="67" y="29"/>
                </a:cubicBezTo>
                <a:cubicBezTo>
                  <a:pt x="22" y="29"/>
                  <a:pt x="22" y="29"/>
                  <a:pt x="22" y="29"/>
                </a:cubicBezTo>
                <a:cubicBezTo>
                  <a:pt x="18" y="29"/>
                  <a:pt x="15" y="32"/>
                  <a:pt x="14" y="36"/>
                </a:cubicBezTo>
                <a:cubicBezTo>
                  <a:pt x="8" y="87"/>
                  <a:pt x="8" y="87"/>
                  <a:pt x="8" y="8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16"/>
                  <a:pt x="0" y="116"/>
                  <a:pt x="0" y="116"/>
                </a:cubicBezTo>
                <a:cubicBezTo>
                  <a:pt x="117" y="116"/>
                  <a:pt x="117" y="116"/>
                  <a:pt x="117" y="116"/>
                </a:cubicBezTo>
                <a:cubicBezTo>
                  <a:pt x="117" y="87"/>
                  <a:pt x="117" y="87"/>
                  <a:pt x="117" y="87"/>
                </a:cubicBezTo>
                <a:lnTo>
                  <a:pt x="108" y="87"/>
                </a:lnTo>
                <a:close/>
                <a:moveTo>
                  <a:pt x="80" y="44"/>
                </a:moveTo>
                <a:cubicBezTo>
                  <a:pt x="88" y="44"/>
                  <a:pt x="88" y="44"/>
                  <a:pt x="88" y="44"/>
                </a:cubicBezTo>
                <a:cubicBezTo>
                  <a:pt x="88" y="51"/>
                  <a:pt x="88" y="51"/>
                  <a:pt x="88" y="51"/>
                </a:cubicBezTo>
                <a:cubicBezTo>
                  <a:pt x="80" y="51"/>
                  <a:pt x="80" y="51"/>
                  <a:pt x="80" y="51"/>
                </a:cubicBezTo>
                <a:lnTo>
                  <a:pt x="80" y="44"/>
                </a:lnTo>
                <a:close/>
                <a:moveTo>
                  <a:pt x="80" y="58"/>
                </a:moveTo>
                <a:cubicBezTo>
                  <a:pt x="88" y="58"/>
                  <a:pt x="88" y="58"/>
                  <a:pt x="88" y="58"/>
                </a:cubicBezTo>
                <a:cubicBezTo>
                  <a:pt x="88" y="66"/>
                  <a:pt x="88" y="66"/>
                  <a:pt x="88" y="66"/>
                </a:cubicBezTo>
                <a:cubicBezTo>
                  <a:pt x="80" y="66"/>
                  <a:pt x="80" y="66"/>
                  <a:pt x="80" y="66"/>
                </a:cubicBezTo>
                <a:lnTo>
                  <a:pt x="80" y="58"/>
                </a:lnTo>
                <a:close/>
                <a:moveTo>
                  <a:pt x="80" y="73"/>
                </a:moveTo>
                <a:cubicBezTo>
                  <a:pt x="88" y="73"/>
                  <a:pt x="88" y="73"/>
                  <a:pt x="88" y="73"/>
                </a:cubicBezTo>
                <a:cubicBezTo>
                  <a:pt x="88" y="80"/>
                  <a:pt x="88" y="80"/>
                  <a:pt x="88" y="80"/>
                </a:cubicBezTo>
                <a:cubicBezTo>
                  <a:pt x="80" y="80"/>
                  <a:pt x="80" y="80"/>
                  <a:pt x="80" y="80"/>
                </a:cubicBezTo>
                <a:lnTo>
                  <a:pt x="80" y="73"/>
                </a:lnTo>
                <a:close/>
                <a:moveTo>
                  <a:pt x="58" y="15"/>
                </a:moveTo>
                <a:cubicBezTo>
                  <a:pt x="58" y="7"/>
                  <a:pt x="58" y="7"/>
                  <a:pt x="58" y="7"/>
                </a:cubicBezTo>
                <a:cubicBezTo>
                  <a:pt x="88" y="7"/>
                  <a:pt x="88" y="7"/>
                  <a:pt x="88" y="7"/>
                </a:cubicBezTo>
                <a:cubicBezTo>
                  <a:pt x="88" y="15"/>
                  <a:pt x="88" y="15"/>
                  <a:pt x="88" y="15"/>
                </a:cubicBezTo>
                <a:lnTo>
                  <a:pt x="58" y="15"/>
                </a:lnTo>
                <a:close/>
                <a:moveTo>
                  <a:pt x="66" y="44"/>
                </a:moveTo>
                <a:cubicBezTo>
                  <a:pt x="73" y="44"/>
                  <a:pt x="73" y="44"/>
                  <a:pt x="73" y="44"/>
                </a:cubicBezTo>
                <a:cubicBezTo>
                  <a:pt x="73" y="51"/>
                  <a:pt x="73" y="51"/>
                  <a:pt x="73" y="51"/>
                </a:cubicBezTo>
                <a:cubicBezTo>
                  <a:pt x="66" y="51"/>
                  <a:pt x="66" y="51"/>
                  <a:pt x="66" y="51"/>
                </a:cubicBezTo>
                <a:lnTo>
                  <a:pt x="66" y="44"/>
                </a:lnTo>
                <a:close/>
                <a:moveTo>
                  <a:pt x="66" y="58"/>
                </a:moveTo>
                <a:cubicBezTo>
                  <a:pt x="73" y="58"/>
                  <a:pt x="73" y="58"/>
                  <a:pt x="73" y="58"/>
                </a:cubicBezTo>
                <a:cubicBezTo>
                  <a:pt x="73" y="66"/>
                  <a:pt x="73" y="66"/>
                  <a:pt x="73" y="66"/>
                </a:cubicBezTo>
                <a:cubicBezTo>
                  <a:pt x="66" y="66"/>
                  <a:pt x="66" y="66"/>
                  <a:pt x="66" y="66"/>
                </a:cubicBezTo>
                <a:lnTo>
                  <a:pt x="66" y="58"/>
                </a:lnTo>
                <a:close/>
                <a:moveTo>
                  <a:pt x="66" y="73"/>
                </a:moveTo>
                <a:cubicBezTo>
                  <a:pt x="73" y="73"/>
                  <a:pt x="73" y="73"/>
                  <a:pt x="73" y="73"/>
                </a:cubicBezTo>
                <a:cubicBezTo>
                  <a:pt x="73" y="80"/>
                  <a:pt x="73" y="80"/>
                  <a:pt x="73" y="80"/>
                </a:cubicBezTo>
                <a:cubicBezTo>
                  <a:pt x="66" y="80"/>
                  <a:pt x="66" y="80"/>
                  <a:pt x="66" y="80"/>
                </a:cubicBezTo>
                <a:lnTo>
                  <a:pt x="66" y="73"/>
                </a:lnTo>
                <a:close/>
                <a:moveTo>
                  <a:pt x="22" y="44"/>
                </a:moveTo>
                <a:cubicBezTo>
                  <a:pt x="51" y="44"/>
                  <a:pt x="51" y="44"/>
                  <a:pt x="51" y="44"/>
                </a:cubicBezTo>
                <a:cubicBezTo>
                  <a:pt x="51" y="58"/>
                  <a:pt x="51" y="58"/>
                  <a:pt x="51" y="58"/>
                </a:cubicBezTo>
                <a:cubicBezTo>
                  <a:pt x="22" y="58"/>
                  <a:pt x="22" y="58"/>
                  <a:pt x="22" y="58"/>
                </a:cubicBezTo>
                <a:lnTo>
                  <a:pt x="22" y="44"/>
                </a:lnTo>
                <a:close/>
                <a:moveTo>
                  <a:pt x="109" y="102"/>
                </a:moveTo>
                <a:cubicBezTo>
                  <a:pt x="8" y="102"/>
                  <a:pt x="8" y="102"/>
                  <a:pt x="8" y="102"/>
                </a:cubicBezTo>
                <a:cubicBezTo>
                  <a:pt x="8" y="95"/>
                  <a:pt x="8" y="95"/>
                  <a:pt x="8" y="95"/>
                </a:cubicBezTo>
                <a:cubicBezTo>
                  <a:pt x="109" y="95"/>
                  <a:pt x="109" y="95"/>
                  <a:pt x="109" y="95"/>
                </a:cubicBezTo>
                <a:lnTo>
                  <a:pt x="109" y="102"/>
                </a:lnTo>
                <a:close/>
              </a:path>
            </a:pathLst>
          </a:custGeom>
          <a:solidFill>
            <a:srgbClr val="FBBE14"/>
          </a:solidFill>
          <a:ln>
            <a:noFill/>
          </a:ln>
        </p:spPr>
        <p:txBody>
          <a:bodyPr/>
          <a:lstStyle/>
          <a:p>
            <a:endParaRPr lang="bg-BG"/>
          </a:p>
        </p:txBody>
      </p:sp>
      <p:sp>
        <p:nvSpPr>
          <p:cNvPr id="161" name="Textfeld 23">
            <a:extLst>
              <a:ext uri="{FF2B5EF4-FFF2-40B4-BE49-F238E27FC236}">
                <a16:creationId xmlns:a16="http://schemas.microsoft.com/office/drawing/2014/main" id="{072018D7-BD31-492A-9701-57E7C9E43A9D}"/>
              </a:ext>
            </a:extLst>
          </p:cNvPr>
          <p:cNvSpPr txBox="1"/>
          <p:nvPr userDrawn="1"/>
        </p:nvSpPr>
        <p:spPr>
          <a:xfrm>
            <a:off x="7905312" y="8668518"/>
            <a:ext cx="139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800" b="1" kern="1200" dirty="0" err="1" smtClean="0">
                <a:solidFill>
                  <a:srgbClr val="003399"/>
                </a:solidFill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Financing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62" name="TextBox 2061">
            <a:extLst>
              <a:ext uri="{FF2B5EF4-FFF2-40B4-BE49-F238E27FC236}">
                <a16:creationId xmlns:a16="http://schemas.microsoft.com/office/drawing/2014/main" id="{7BF5FE95-932C-4D11-A6FF-7737E804D207}"/>
              </a:ext>
            </a:extLst>
          </p:cNvPr>
          <p:cNvSpPr txBox="1"/>
          <p:nvPr userDrawn="1"/>
        </p:nvSpPr>
        <p:spPr>
          <a:xfrm>
            <a:off x="3773634" y="150725"/>
            <a:ext cx="78121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003399"/>
                </a:solidFill>
                <a:latin typeface="Montserrat"/>
              </a:rPr>
              <a:t>INDEED Business Plan Canvas</a:t>
            </a:r>
            <a:endParaRPr lang="en-US" sz="2600" b="1" dirty="0">
              <a:solidFill>
                <a:srgbClr val="003399"/>
              </a:solidFill>
              <a:latin typeface="Montserrat"/>
            </a:endParaRPr>
          </a:p>
        </p:txBody>
      </p:sp>
      <p:sp>
        <p:nvSpPr>
          <p:cNvPr id="166" name="Textfeld 39">
            <a:extLst>
              <a:ext uri="{FF2B5EF4-FFF2-40B4-BE49-F238E27FC236}">
                <a16:creationId xmlns:a16="http://schemas.microsoft.com/office/drawing/2014/main" id="{E65D3A14-746A-4D50-B8EC-AB64BB49B855}"/>
              </a:ext>
            </a:extLst>
          </p:cNvPr>
          <p:cNvSpPr txBox="1"/>
          <p:nvPr userDrawn="1"/>
        </p:nvSpPr>
        <p:spPr>
          <a:xfrm>
            <a:off x="7901691" y="9002956"/>
            <a:ext cx="2101850" cy="2476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900" i="1" kern="1200" dirty="0" smtClean="0">
                <a:solidFill>
                  <a:srgbClr val="3C7486"/>
                </a:solidFill>
                <a:effectLst/>
                <a:latin typeface="Montserrat"/>
                <a:ea typeface="Cambria" panose="02040503050406030204" pitchFamily="18" charset="0"/>
                <a:cs typeface="Arial" panose="020B0604020202020204" pitchFamily="34" charset="0"/>
              </a:rPr>
              <a:t>How will you finance the project?</a:t>
            </a:r>
            <a:endParaRPr lang="bg-BG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00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84F9-2C4C-4373-A53E-3BFA9B1A9C15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1020-EA67-4A39-8BB0-5E91AAA018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6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365" y="2665532"/>
            <a:ext cx="13037701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365" y="7155103"/>
            <a:ext cx="13037701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84F9-2C4C-4373-A53E-3BFA9B1A9C15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1020-EA67-4A39-8BB0-5E91AAA018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6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237" y="2846200"/>
            <a:ext cx="642437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2564" y="2846200"/>
            <a:ext cx="642437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84F9-2C4C-4373-A53E-3BFA9B1A9C15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1020-EA67-4A39-8BB0-5E91AAA018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34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206" y="569242"/>
            <a:ext cx="13037701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207" y="2620980"/>
            <a:ext cx="6394850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207" y="3905482"/>
            <a:ext cx="6394850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2565" y="2620980"/>
            <a:ext cx="642634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2565" y="3905482"/>
            <a:ext cx="642634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84F9-2C4C-4373-A53E-3BFA9B1A9C15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1020-EA67-4A39-8BB0-5E91AAA018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7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84F9-2C4C-4373-A53E-3BFA9B1A9C15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1020-EA67-4A39-8BB0-5E91AAA018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7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84F9-2C4C-4373-A53E-3BFA9B1A9C15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1020-EA67-4A39-8BB0-5E91AAA018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07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206" y="712788"/>
            <a:ext cx="4875360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6343" y="1539425"/>
            <a:ext cx="7652564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206" y="3207544"/>
            <a:ext cx="4875360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84F9-2C4C-4373-A53E-3BFA9B1A9C15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1020-EA67-4A39-8BB0-5E91AAA018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0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206" y="712788"/>
            <a:ext cx="4875360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6343" y="1539425"/>
            <a:ext cx="7652564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206" y="3207544"/>
            <a:ext cx="4875360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84F9-2C4C-4373-A53E-3BFA9B1A9C15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1020-EA67-4A39-8BB0-5E91AAA018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1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237" y="569242"/>
            <a:ext cx="13037701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237" y="2846200"/>
            <a:ext cx="13037701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237" y="9909729"/>
            <a:ext cx="340113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D84F9-2C4C-4373-A53E-3BFA9B1A9C15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7233" y="9909729"/>
            <a:ext cx="510170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5799" y="9909729"/>
            <a:ext cx="340113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41020-EA67-4A39-8BB0-5E91AAA018C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5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 descr="Who is the target group of your project? What is their need or problem?" title="Target group of your project">
            <a:extLst>
              <a:ext uri="{FF2B5EF4-FFF2-40B4-BE49-F238E27FC236}">
                <a16:creationId xmlns:a16="http://schemas.microsoft.com/office/drawing/2014/main" id="{A2D3E2F7-0408-41AE-B362-BEA6F8790B9B}"/>
              </a:ext>
            </a:extLst>
          </p:cNvPr>
          <p:cNvSpPr txBox="1"/>
          <p:nvPr/>
        </p:nvSpPr>
        <p:spPr>
          <a:xfrm>
            <a:off x="330200" y="2667000"/>
            <a:ext cx="2971800" cy="419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 descr="What is the mission of your project?" title="Mission of your project">
            <a:extLst>
              <a:ext uri="{FF2B5EF4-FFF2-40B4-BE49-F238E27FC236}">
                <a16:creationId xmlns:a16="http://schemas.microsoft.com/office/drawing/2014/main" id="{7481AEB3-265A-4223-995B-4F08A48B67EF}"/>
              </a:ext>
            </a:extLst>
          </p:cNvPr>
          <p:cNvSpPr txBox="1"/>
          <p:nvPr/>
        </p:nvSpPr>
        <p:spPr>
          <a:xfrm>
            <a:off x="5168900" y="1981200"/>
            <a:ext cx="6489700" cy="419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 descr="Consider what impact your project will have on the target group and other stakeholders. " title="Impact">
            <a:extLst>
              <a:ext uri="{FF2B5EF4-FFF2-40B4-BE49-F238E27FC236}">
                <a16:creationId xmlns:a16="http://schemas.microsoft.com/office/drawing/2014/main" id="{12B291F1-C22F-4719-9C2C-29BD59106513}"/>
              </a:ext>
            </a:extLst>
          </p:cNvPr>
          <p:cNvSpPr txBox="1"/>
          <p:nvPr/>
        </p:nvSpPr>
        <p:spPr>
          <a:xfrm>
            <a:off x="3467100" y="3276600"/>
            <a:ext cx="4000500" cy="419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 descr="Think about what services and products you offer and what your key activities are." title="Products and activities">
            <a:extLst>
              <a:ext uri="{FF2B5EF4-FFF2-40B4-BE49-F238E27FC236}">
                <a16:creationId xmlns:a16="http://schemas.microsoft.com/office/drawing/2014/main" id="{D2C187DA-DE0C-4B95-A388-C39E5D1AF7EE}"/>
              </a:ext>
            </a:extLst>
          </p:cNvPr>
          <p:cNvSpPr txBox="1"/>
          <p:nvPr/>
        </p:nvSpPr>
        <p:spPr>
          <a:xfrm>
            <a:off x="7658100" y="3098800"/>
            <a:ext cx="4000500" cy="419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 descr="Think about what your unique selling proposition is for solving the problems of the target group." title="USP">
            <a:extLst>
              <a:ext uri="{FF2B5EF4-FFF2-40B4-BE49-F238E27FC236}">
                <a16:creationId xmlns:a16="http://schemas.microsoft.com/office/drawing/2014/main" id="{4F780D52-6E2B-4F78-9FA9-5A34D8454B79}"/>
              </a:ext>
            </a:extLst>
          </p:cNvPr>
          <p:cNvSpPr txBox="1"/>
          <p:nvPr/>
        </p:nvSpPr>
        <p:spPr>
          <a:xfrm>
            <a:off x="7658100" y="4826000"/>
            <a:ext cx="4000500" cy="419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 descr="Consider what similar products or services already exist on the market?" title="Market">
            <a:extLst>
              <a:ext uri="{FF2B5EF4-FFF2-40B4-BE49-F238E27FC236}">
                <a16:creationId xmlns:a16="http://schemas.microsoft.com/office/drawing/2014/main" id="{8296B4C9-D35A-4744-84D5-08CAEF0BDF76}"/>
              </a:ext>
            </a:extLst>
          </p:cNvPr>
          <p:cNvSpPr txBox="1"/>
          <p:nvPr/>
        </p:nvSpPr>
        <p:spPr>
          <a:xfrm>
            <a:off x="11836400" y="2476500"/>
            <a:ext cx="2949575" cy="419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 descr="Consider what price you would like to charge. " title="Price">
            <a:extLst>
              <a:ext uri="{FF2B5EF4-FFF2-40B4-BE49-F238E27FC236}">
                <a16:creationId xmlns:a16="http://schemas.microsoft.com/office/drawing/2014/main" id="{8AB67D75-C03C-4F10-9868-5356720791FA}"/>
              </a:ext>
            </a:extLst>
          </p:cNvPr>
          <p:cNvSpPr txBox="1"/>
          <p:nvPr/>
        </p:nvSpPr>
        <p:spPr>
          <a:xfrm>
            <a:off x="352425" y="6261100"/>
            <a:ext cx="4664075" cy="419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 descr="Ask yourself how the target group will get your product or service. " title="Place">
            <a:extLst>
              <a:ext uri="{FF2B5EF4-FFF2-40B4-BE49-F238E27FC236}">
                <a16:creationId xmlns:a16="http://schemas.microsoft.com/office/drawing/2014/main" id="{035F1A1B-3687-4BBF-9364-0B8442A012E1}"/>
              </a:ext>
            </a:extLst>
          </p:cNvPr>
          <p:cNvSpPr txBox="1"/>
          <p:nvPr/>
        </p:nvSpPr>
        <p:spPr>
          <a:xfrm>
            <a:off x="5168900" y="6261100"/>
            <a:ext cx="4664075" cy="419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 descr="How will your product or service be communicated to your target group?" title="Promotion">
            <a:extLst>
              <a:ext uri="{FF2B5EF4-FFF2-40B4-BE49-F238E27FC236}">
                <a16:creationId xmlns:a16="http://schemas.microsoft.com/office/drawing/2014/main" id="{0DBC6044-79FA-49F7-874F-ABA324E17F93}"/>
              </a:ext>
            </a:extLst>
          </p:cNvPr>
          <p:cNvSpPr txBox="1"/>
          <p:nvPr/>
        </p:nvSpPr>
        <p:spPr>
          <a:xfrm>
            <a:off x="10086975" y="6096000"/>
            <a:ext cx="4664075" cy="419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 descr="Think about the human resources you will need to implement the project. " title="Key personal resource">
            <a:extLst>
              <a:ext uri="{FF2B5EF4-FFF2-40B4-BE49-F238E27FC236}">
                <a16:creationId xmlns:a16="http://schemas.microsoft.com/office/drawing/2014/main" id="{8B140833-8D17-4BF1-99B7-2403E5BE0ECC}"/>
              </a:ext>
            </a:extLst>
          </p:cNvPr>
          <p:cNvSpPr txBox="1"/>
          <p:nvPr/>
        </p:nvSpPr>
        <p:spPr>
          <a:xfrm>
            <a:off x="352425" y="7605713"/>
            <a:ext cx="7115175" cy="419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 descr="Which key partners are necessary to implement the project?" title="Key partners">
            <a:extLst>
              <a:ext uri="{FF2B5EF4-FFF2-40B4-BE49-F238E27FC236}">
                <a16:creationId xmlns:a16="http://schemas.microsoft.com/office/drawing/2014/main" id="{0B7EE579-B9D8-4DD5-8C2D-9A23AC01AE7E}"/>
              </a:ext>
            </a:extLst>
          </p:cNvPr>
          <p:cNvSpPr txBox="1"/>
          <p:nvPr/>
        </p:nvSpPr>
        <p:spPr>
          <a:xfrm>
            <a:off x="7635875" y="7605713"/>
            <a:ext cx="7115175" cy="419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 descr="Consider what costs will be incurred to be able to offer your service or product." title="Cost structure">
            <a:extLst>
              <a:ext uri="{FF2B5EF4-FFF2-40B4-BE49-F238E27FC236}">
                <a16:creationId xmlns:a16="http://schemas.microsoft.com/office/drawing/2014/main" id="{FFBEA973-5D21-4C9B-8E6B-6032287258FA}"/>
              </a:ext>
            </a:extLst>
          </p:cNvPr>
          <p:cNvSpPr txBox="1"/>
          <p:nvPr/>
        </p:nvSpPr>
        <p:spPr>
          <a:xfrm>
            <a:off x="385762" y="9245600"/>
            <a:ext cx="7115175" cy="419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 descr="Think about how you will finance the project. " title="Financing">
            <a:extLst>
              <a:ext uri="{FF2B5EF4-FFF2-40B4-BE49-F238E27FC236}">
                <a16:creationId xmlns:a16="http://schemas.microsoft.com/office/drawing/2014/main" id="{064E4D0E-C069-4D54-B814-18A8AFBCFD1E}"/>
              </a:ext>
            </a:extLst>
          </p:cNvPr>
          <p:cNvSpPr txBox="1"/>
          <p:nvPr/>
        </p:nvSpPr>
        <p:spPr>
          <a:xfrm>
            <a:off x="7615238" y="9245600"/>
            <a:ext cx="7115175" cy="419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1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Montserrat</vt:lpstr>
      <vt:lpstr>Segoe UI Symbol</vt:lpstr>
      <vt:lpstr>Times New Roman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Constanze Beeck</dc:creator>
  <cp:lastModifiedBy>Kern, Manuel</cp:lastModifiedBy>
  <cp:revision>7</cp:revision>
  <dcterms:created xsi:type="dcterms:W3CDTF">2020-11-30T18:55:23Z</dcterms:created>
  <dcterms:modified xsi:type="dcterms:W3CDTF">2022-05-02T12:48:51Z</dcterms:modified>
</cp:coreProperties>
</file>