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377" r:id="rId5"/>
    <p:sldId id="378" r:id="rId6"/>
    <p:sldId id="379" r:id="rId7"/>
  </p:sldIdLst>
  <p:sldSz cx="9144000" cy="6858000" type="screen4x3"/>
  <p:notesSz cx="6797675" cy="9926638"/>
  <p:custDataLst>
    <p:tags r:id="rId10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96" d="100"/>
          <a:sy n="96" d="100"/>
        </p:scale>
        <p:origin x="110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07.07.2021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Cost</a:t>
            </a:r>
            <a:r>
              <a:rPr lang="ro-RO" noProof="0" dirty="0"/>
              <a:t>uri</a:t>
            </a:r>
            <a:endParaRPr lang="en-GB" noProof="0" dirty="0"/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vi-VN" b="1" dirty="0">
                <a:latin typeface="Montserrat Light" panose="00000400000000000000" pitchFamily="2" charset="0"/>
              </a:rPr>
              <a:t>Întrebări orientative</a:t>
            </a:r>
            <a:endParaRPr lang="en-GB" b="1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ro-RO" dirty="0">
                <a:latin typeface="Montserrat Light" panose="00000400000000000000" pitchFamily="2" charset="0"/>
              </a:rPr>
              <a:t>Cu c</a:t>
            </a:r>
            <a:r>
              <a:rPr lang="vi-VN" dirty="0">
                <a:latin typeface="Montserrat Light" panose="00000400000000000000" pitchFamily="2" charset="0"/>
              </a:rPr>
              <a:t>e fel de costuri de investiții vă confruntați pentru a înființa proiectul?</a:t>
            </a:r>
          </a:p>
          <a:p>
            <a:pPr>
              <a:spcBef>
                <a:spcPts val="1200"/>
              </a:spcBef>
            </a:pPr>
            <a:r>
              <a:rPr lang="vi-VN" dirty="0">
                <a:latin typeface="Montserrat Light" panose="00000400000000000000" pitchFamily="2" charset="0"/>
              </a:rPr>
              <a:t>Care sunt costurile pentru a menține proiectul în funcțiune timp de un an?</a:t>
            </a:r>
          </a:p>
          <a:p>
            <a:pPr>
              <a:spcBef>
                <a:spcPts val="1200"/>
              </a:spcBef>
            </a:pPr>
            <a:r>
              <a:rPr lang="vi-VN" dirty="0">
                <a:latin typeface="Montserrat Light" panose="00000400000000000000" pitchFamily="2" charset="0"/>
              </a:rPr>
              <a:t>Când </a:t>
            </a:r>
            <a:r>
              <a:rPr lang="ro-RO" dirty="0">
                <a:latin typeface="Montserrat Light" panose="00000400000000000000" pitchFamily="2" charset="0"/>
              </a:rPr>
              <a:t>trebuie să înapoiaţi </a:t>
            </a:r>
            <a:r>
              <a:rPr lang="vi-VN" dirty="0">
                <a:latin typeface="Montserrat Light" panose="00000400000000000000" pitchFamily="2" charset="0"/>
              </a:rPr>
              <a:t>costurile?</a:t>
            </a:r>
          </a:p>
          <a:p>
            <a:pPr>
              <a:spcBef>
                <a:spcPts val="1200"/>
              </a:spcBef>
            </a:pPr>
            <a:r>
              <a:rPr lang="vi-VN" dirty="0">
                <a:latin typeface="Montserrat Light" panose="00000400000000000000" pitchFamily="2" charset="0"/>
              </a:rPr>
              <a:t>Care sunt cheltuielile dvs. anuale într-un an obișnuit?</a:t>
            </a:r>
            <a:endParaRPr lang="en-GB" noProof="0" dirty="0"/>
          </a:p>
          <a:p>
            <a:pPr marL="266689" lvl="1" indent="0">
              <a:buNone/>
            </a:pPr>
            <a:endParaRPr lang="en-GB" noProof="0" dirty="0"/>
          </a:p>
          <a:p>
            <a:pPr marL="0" indent="-6351">
              <a:buNone/>
            </a:pP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5782484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Cost</a:t>
            </a:r>
            <a:r>
              <a:rPr lang="ro-RO" noProof="0" dirty="0"/>
              <a:t>uri</a:t>
            </a:r>
            <a:endParaRPr lang="en-GB" noProof="0" dirty="0"/>
          </a:p>
        </p:txBody>
      </p:sp>
      <p:sp>
        <p:nvSpPr>
          <p:cNvPr id="7" name="Rechteck 6"/>
          <p:cNvSpPr/>
          <p:nvPr/>
        </p:nvSpPr>
        <p:spPr>
          <a:xfrm>
            <a:off x="171450" y="3190428"/>
            <a:ext cx="2171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600" dirty="0">
                <a:latin typeface="Montserrat Light" panose="00000400000000000000" pitchFamily="2" charset="0"/>
              </a:rPr>
              <a:t>Consultați „Planul financiar” Excel pentru a vă calcula costurile și cheltuielile!</a:t>
            </a:r>
            <a:endParaRPr lang="de-AT" sz="1600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/>
          </p:nvPr>
        </p:nvGraphicFramePr>
        <p:xfrm>
          <a:off x="2458529" y="1322993"/>
          <a:ext cx="6408432" cy="5011448"/>
        </p:xfrm>
        <a:graphic>
          <a:graphicData uri="http://schemas.openxmlformats.org/drawingml/2006/table">
            <a:tbl>
              <a:tblPr/>
              <a:tblGrid>
                <a:gridCol w="1723352">
                  <a:extLst>
                    <a:ext uri="{9D8B030D-6E8A-4147-A177-3AD203B41FA5}">
                      <a16:colId xmlns:a16="http://schemas.microsoft.com/office/drawing/2014/main" val="2992857116"/>
                    </a:ext>
                  </a:extLst>
                </a:gridCol>
                <a:gridCol w="956415">
                  <a:extLst>
                    <a:ext uri="{9D8B030D-6E8A-4147-A177-3AD203B41FA5}">
                      <a16:colId xmlns:a16="http://schemas.microsoft.com/office/drawing/2014/main" val="2694139447"/>
                    </a:ext>
                  </a:extLst>
                </a:gridCol>
                <a:gridCol w="956415">
                  <a:extLst>
                    <a:ext uri="{9D8B030D-6E8A-4147-A177-3AD203B41FA5}">
                      <a16:colId xmlns:a16="http://schemas.microsoft.com/office/drawing/2014/main" val="1770552164"/>
                    </a:ext>
                  </a:extLst>
                </a:gridCol>
                <a:gridCol w="956415">
                  <a:extLst>
                    <a:ext uri="{9D8B030D-6E8A-4147-A177-3AD203B41FA5}">
                      <a16:colId xmlns:a16="http://schemas.microsoft.com/office/drawing/2014/main" val="3726952077"/>
                    </a:ext>
                  </a:extLst>
                </a:gridCol>
                <a:gridCol w="956415">
                  <a:extLst>
                    <a:ext uri="{9D8B030D-6E8A-4147-A177-3AD203B41FA5}">
                      <a16:colId xmlns:a16="http://schemas.microsoft.com/office/drawing/2014/main" val="1824770029"/>
                    </a:ext>
                  </a:extLst>
                </a:gridCol>
                <a:gridCol w="859420">
                  <a:extLst>
                    <a:ext uri="{9D8B030D-6E8A-4147-A177-3AD203B41FA5}">
                      <a16:colId xmlns:a16="http://schemas.microsoft.com/office/drawing/2014/main" val="2683482907"/>
                    </a:ext>
                  </a:extLst>
                </a:gridCol>
              </a:tblGrid>
              <a:tr h="1090967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Anul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1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Anul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2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Anul 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3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Anul 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4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Anul 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5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315546"/>
                  </a:ext>
                </a:extLst>
              </a:tr>
              <a:tr h="310300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COST</a:t>
                      </a:r>
                      <a:r>
                        <a:rPr lang="ro-R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URI</a:t>
                      </a:r>
                      <a:endParaRPr lang="de-AT" sz="10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92833"/>
                  </a:ext>
                </a:extLst>
              </a:tr>
              <a:tr h="214000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(Ini</a:t>
                      </a:r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ţ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ial</a:t>
                      </a:r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e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) Invest</a:t>
                      </a:r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iţii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555225"/>
                  </a:ext>
                </a:extLst>
              </a:tr>
              <a:tr h="214000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Cost</a:t>
                      </a:r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uri cu materialele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639235"/>
                  </a:ext>
                </a:extLst>
              </a:tr>
              <a:tr h="214000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Costuri</a:t>
                      </a:r>
                      <a:r>
                        <a:rPr lang="ro-RO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cu personalul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035598"/>
                  </a:ext>
                </a:extLst>
              </a:tr>
              <a:tr h="214000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Costuri cu infrastructura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747981"/>
                  </a:ext>
                </a:extLst>
              </a:tr>
              <a:tr h="214000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Taxe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637341"/>
                  </a:ext>
                </a:extLst>
              </a:tr>
              <a:tr h="214000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Costuri</a:t>
                      </a:r>
                      <a:r>
                        <a:rPr lang="ro-RO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financiare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767689"/>
                  </a:ext>
                </a:extLst>
              </a:tr>
              <a:tr h="267500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Total Cost</a:t>
                      </a:r>
                      <a:r>
                        <a:rPr lang="ro-R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uri</a:t>
                      </a:r>
                      <a:endParaRPr lang="de-AT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891317"/>
                  </a:ext>
                </a:extLst>
              </a:tr>
              <a:tr h="421581">
                <a:tc>
                  <a:txBody>
                    <a:bodyPr/>
                    <a:lstStyle/>
                    <a:p>
                      <a:pPr algn="l" fontAlgn="ctr"/>
                      <a:r>
                        <a:rPr lang="vi-VN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CHELTUIELI pe bază de acumulare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013732"/>
                  </a:ext>
                </a:extLst>
              </a:tr>
              <a:tr h="214000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Angajamente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857764"/>
                  </a:ext>
                </a:extLst>
              </a:tr>
              <a:tr h="214000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Deprecieri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503722"/>
                  </a:ext>
                </a:extLst>
              </a:tr>
              <a:tr h="5136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CHELTUIELI neoperative și costuri implicite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49011"/>
                  </a:ext>
                </a:extLst>
              </a:tr>
              <a:tr h="214000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- Cheltuieli neoperante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00137"/>
                  </a:ext>
                </a:extLst>
              </a:tr>
              <a:tr h="214000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+ </a:t>
                      </a:r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Costuri</a:t>
                      </a:r>
                      <a:r>
                        <a:rPr lang="ro-RO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implicite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557758"/>
                  </a:ext>
                </a:extLst>
              </a:tr>
              <a:tr h="267500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Cheltuieli totale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47237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27541" y="1414732"/>
            <a:ext cx="14173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>
                <a:solidFill>
                  <a:schemeClr val="bg1"/>
                </a:solidFill>
              </a:rPr>
              <a:t>PROIECT</a:t>
            </a:r>
          </a:p>
        </p:txBody>
      </p:sp>
    </p:spTree>
    <p:extLst>
      <p:ext uri="{BB962C8B-B14F-4D97-AF65-F5344CB8AC3E}">
        <p14:creationId xmlns:p14="http://schemas.microsoft.com/office/powerpoint/2010/main" val="341744347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noProof="0" dirty="0"/>
              <a:t>Pro</a:t>
            </a:r>
            <a:r>
              <a:rPr lang="ro-RO" i="1" noProof="0" dirty="0"/>
              <a:t>iectul meu</a:t>
            </a:r>
            <a:r>
              <a:rPr lang="en-GB" i="1" noProof="0" dirty="0"/>
              <a:t>: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noProof="0" dirty="0"/>
              <a:t>Cost</a:t>
            </a:r>
            <a:r>
              <a:rPr lang="ro-RO" noProof="0" dirty="0"/>
              <a:t>uri</a:t>
            </a:r>
            <a:endParaRPr lang="en-GB" noProof="0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/>
          </p:nvPr>
        </p:nvGraphicFramePr>
        <p:xfrm>
          <a:off x="222740" y="1383321"/>
          <a:ext cx="8686801" cy="4700957"/>
        </p:xfrm>
        <a:graphic>
          <a:graphicData uri="http://schemas.openxmlformats.org/drawingml/2006/table">
            <a:tbl>
              <a:tblPr/>
              <a:tblGrid>
                <a:gridCol w="2336050">
                  <a:extLst>
                    <a:ext uri="{9D8B030D-6E8A-4147-A177-3AD203B41FA5}">
                      <a16:colId xmlns:a16="http://schemas.microsoft.com/office/drawing/2014/main" val="2992857116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2694139447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1770552164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3726952077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1824770029"/>
                    </a:ext>
                  </a:extLst>
                </a:gridCol>
                <a:gridCol w="1164967">
                  <a:extLst>
                    <a:ext uri="{9D8B030D-6E8A-4147-A177-3AD203B41FA5}">
                      <a16:colId xmlns:a16="http://schemas.microsoft.com/office/drawing/2014/main" val="2683482907"/>
                    </a:ext>
                  </a:extLst>
                </a:gridCol>
              </a:tblGrid>
              <a:tr h="388412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Anul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1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Anul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2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Anul 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3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Anul 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4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Anul 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5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315546"/>
                  </a:ext>
                </a:extLst>
              </a:tr>
              <a:tr h="341331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COST</a:t>
                      </a:r>
                      <a:r>
                        <a:rPr lang="ro-R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URI</a:t>
                      </a:r>
                      <a:endParaRPr lang="de-AT" sz="10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92833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(Ini</a:t>
                      </a:r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ţ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ial</a:t>
                      </a:r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e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) Invest</a:t>
                      </a:r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iţii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555225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Cost</a:t>
                      </a:r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uri cu materialele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639235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Costuri</a:t>
                      </a:r>
                      <a:r>
                        <a:rPr lang="ro-RO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cu personalul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035598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Costuri cu infrastructura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747981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Taxe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637341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Costuri</a:t>
                      </a:r>
                      <a:r>
                        <a:rPr lang="ro-RO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financiare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767689"/>
                  </a:ext>
                </a:extLst>
              </a:tr>
              <a:tr h="294251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Total Cost</a:t>
                      </a:r>
                      <a:r>
                        <a:rPr lang="ro-R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uri</a:t>
                      </a:r>
                      <a:endParaRPr lang="de-AT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891317"/>
                  </a:ext>
                </a:extLst>
              </a:tr>
              <a:tr h="463740">
                <a:tc>
                  <a:txBody>
                    <a:bodyPr/>
                    <a:lstStyle/>
                    <a:p>
                      <a:pPr algn="l" fontAlgn="ctr"/>
                      <a:r>
                        <a:rPr lang="vi-VN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CHELTUIELI pe bază de </a:t>
                      </a:r>
                      <a:r>
                        <a:rPr lang="ro-R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angajamente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013732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Angajamente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857764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Deprecieri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503722"/>
                  </a:ext>
                </a:extLst>
              </a:tr>
              <a:tr h="5649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CHELTUIELI neoperative și costuri implicite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49011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- Cheltuieli neoperante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00137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+ </a:t>
                      </a:r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Costuri</a:t>
                      </a:r>
                      <a:r>
                        <a:rPr lang="ro-RO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implicite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557758"/>
                  </a:ext>
                </a:extLst>
              </a:tr>
              <a:tr h="294251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Cheltuieli totale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472374"/>
                  </a:ext>
                </a:extLst>
              </a:tr>
            </a:tbl>
          </a:graphicData>
        </a:graphic>
      </p:graphicFrame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2234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791744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Props1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7D6B3F-5577-476F-86B7-640F22A7303E}">
  <ds:schemaRefs>
    <ds:schemaRef ds:uri="http://purl.org/dc/terms/"/>
    <ds:schemaRef ds:uri="http://schemas.microsoft.com/office/2006/documentManagement/types"/>
    <ds:schemaRef ds:uri="dde413db-0745-4f3a-8dca-564dc7ff6f7d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a8d9a65-8471-4209-a900-f8e11db75e0a"/>
    <ds:schemaRef ds:uri="08b0a3ee-3d2a-451c-9a1a-7e5d5b0c9c7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327</Words>
  <Application>Microsoft Office PowerPoint</Application>
  <PresentationFormat>Bildschirmpräsentation (4:3)</PresentationFormat>
  <Paragraphs>186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Costuri</vt:lpstr>
      <vt:lpstr>Costuri</vt:lpstr>
      <vt:lpstr>Proiectul meu: Costuri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2021-07-07T10:52:05Z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