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797675" cy="9926638"/>
  <p:custDataLst>
    <p:tags r:id="rId9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96" d="100"/>
          <a:sy n="96" d="100"/>
        </p:scale>
        <p:origin x="110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07.07.2021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/>
              <a:t>Implementare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b="1" dirty="0" err="1">
                <a:latin typeface="Montserrat Light" panose="00000400000000000000" pitchFamily="2" charset="0"/>
              </a:rPr>
              <a:t>Intreb</a:t>
            </a:r>
            <a:r>
              <a:rPr lang="ro-RO" b="1" dirty="0">
                <a:latin typeface="Montserrat Light" panose="00000400000000000000" pitchFamily="2" charset="0"/>
              </a:rPr>
              <a:t>ă</a:t>
            </a:r>
            <a:r>
              <a:rPr lang="en-GB" b="1" dirty="0" err="1">
                <a:latin typeface="Montserrat Light" panose="00000400000000000000" pitchFamily="2" charset="0"/>
              </a:rPr>
              <a:t>ri</a:t>
            </a:r>
            <a:r>
              <a:rPr lang="en-GB" b="1" dirty="0">
                <a:latin typeface="Montserrat Light" panose="00000400000000000000" pitchFamily="2" charset="0"/>
              </a:rPr>
              <a:t> </a:t>
            </a:r>
            <a:r>
              <a:rPr lang="en-GB" b="1" dirty="0" err="1">
                <a:latin typeface="Montserrat Light" panose="00000400000000000000" pitchFamily="2" charset="0"/>
              </a:rPr>
              <a:t>orientative</a:t>
            </a: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vi-VN" dirty="0">
                <a:latin typeface="Montserrat Light" panose="00000400000000000000" pitchFamily="2" charset="0"/>
              </a:rPr>
              <a:t>Care sunt cele mai importante etape în dezvoltarea proiectului? Când </a:t>
            </a:r>
            <a:r>
              <a:rPr lang="en-US" dirty="0">
                <a:latin typeface="Montserrat Light" panose="00000400000000000000" pitchFamily="2" charset="0"/>
              </a:rPr>
              <a:t>au </a:t>
            </a:r>
            <a:r>
              <a:rPr lang="en-US" dirty="0" err="1">
                <a:latin typeface="Montserrat Light" panose="00000400000000000000" pitchFamily="2" charset="0"/>
              </a:rPr>
              <a:t>loc</a:t>
            </a:r>
            <a:r>
              <a:rPr lang="en-US" dirty="0">
                <a:latin typeface="Montserrat Light" panose="00000400000000000000" pitchFamily="2" charset="0"/>
              </a:rPr>
              <a:t> </a:t>
            </a:r>
            <a:r>
              <a:rPr lang="en-US" dirty="0" err="1">
                <a:latin typeface="Montserrat Light" panose="00000400000000000000" pitchFamily="2" charset="0"/>
              </a:rPr>
              <a:t>acestea</a:t>
            </a:r>
            <a:r>
              <a:rPr lang="vi-VN" dirty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vi-VN" dirty="0">
                <a:latin typeface="Montserrat Light" panose="00000400000000000000" pitchFamily="2" charset="0"/>
              </a:rPr>
              <a:t>Ce repere sau sarcini depind unele de altele și, prin urmare, sunt esențiale pentru dezvoltarea proiectului </a:t>
            </a:r>
            <a:r>
              <a:rPr lang="en-US" dirty="0">
                <a:latin typeface="Montserrat Light" panose="00000400000000000000" pitchFamily="2" charset="0"/>
              </a:rPr>
              <a:t>tau</a:t>
            </a:r>
            <a:r>
              <a:rPr lang="vi-VN" dirty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vi-VN" dirty="0">
                <a:latin typeface="Montserrat Light" panose="00000400000000000000" pitchFamily="2" charset="0"/>
              </a:rPr>
              <a:t>Cine este responsabil pentru ce sarcini din proiectul </a:t>
            </a:r>
            <a:r>
              <a:rPr lang="en-US" dirty="0">
                <a:latin typeface="Montserrat Light" panose="00000400000000000000" pitchFamily="2" charset="0"/>
              </a:rPr>
              <a:t>tau</a:t>
            </a:r>
            <a:r>
              <a:rPr lang="vi-VN" dirty="0">
                <a:latin typeface="Montserrat Light" panose="00000400000000000000" pitchFamily="2" charset="0"/>
              </a:rPr>
              <a:t>? A</a:t>
            </a:r>
            <a:r>
              <a:rPr lang="en-US" dirty="0" err="1">
                <a:latin typeface="Montserrat Light" panose="00000400000000000000" pitchFamily="2" charset="0"/>
              </a:rPr>
              <a:t>i</a:t>
            </a:r>
            <a:r>
              <a:rPr lang="en-US" dirty="0">
                <a:latin typeface="Montserrat Light" panose="00000400000000000000" pitchFamily="2" charset="0"/>
              </a:rPr>
              <a:t> </a:t>
            </a:r>
            <a:r>
              <a:rPr lang="vi-VN" dirty="0">
                <a:latin typeface="Montserrat Light" panose="00000400000000000000" pitchFamily="2" charset="0"/>
              </a:rPr>
              <a:t>toate abilitățile necesare în echipa </a:t>
            </a:r>
            <a:r>
              <a:rPr lang="en-US" dirty="0">
                <a:latin typeface="Montserrat Light" panose="00000400000000000000" pitchFamily="2" charset="0"/>
              </a:rPr>
              <a:t>ta </a:t>
            </a:r>
            <a:r>
              <a:rPr lang="vi-VN" dirty="0">
                <a:latin typeface="Montserrat Light" panose="00000400000000000000" pitchFamily="2" charset="0"/>
              </a:rPr>
              <a:t>sau trebuie să angaj</a:t>
            </a:r>
            <a:r>
              <a:rPr lang="en-US" dirty="0" err="1">
                <a:latin typeface="Montserrat Light" panose="00000400000000000000" pitchFamily="2" charset="0"/>
              </a:rPr>
              <a:t>ezi</a:t>
            </a:r>
            <a:r>
              <a:rPr lang="vi-VN" dirty="0">
                <a:latin typeface="Montserrat Light" panose="00000400000000000000" pitchFamily="2" charset="0"/>
              </a:rPr>
              <a:t> </a:t>
            </a:r>
            <a:r>
              <a:rPr lang="en-US" dirty="0">
                <a:latin typeface="Montserrat Light" panose="00000400000000000000" pitchFamily="2" charset="0"/>
              </a:rPr>
              <a:t>personal </a:t>
            </a:r>
            <a:r>
              <a:rPr lang="vi-VN" dirty="0">
                <a:latin typeface="Montserrat Light" panose="00000400000000000000" pitchFamily="2" charset="0"/>
              </a:rPr>
              <a:t>suplimentar?</a:t>
            </a:r>
            <a:endParaRPr lang="en-GB" noProof="0" dirty="0"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6690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noProof="0" dirty="0" err="1"/>
              <a:t>Proiectul</a:t>
            </a:r>
            <a:r>
              <a:rPr lang="en-GB" i="1" noProof="0" dirty="0"/>
              <a:t> meu: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noProof="0" dirty="0" err="1"/>
              <a:t>Implementare</a:t>
            </a:r>
            <a:endParaRPr lang="en-GB" noProof="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/>
          </p:nvPr>
        </p:nvGraphicFramePr>
        <p:xfrm>
          <a:off x="677131" y="1361436"/>
          <a:ext cx="7811549" cy="4821861"/>
        </p:xfrm>
        <a:graphic>
          <a:graphicData uri="http://schemas.openxmlformats.org/drawingml/2006/table">
            <a:tbl>
              <a:tblPr firstRow="1" firstCol="1" lastRow="1" bandRow="1"/>
              <a:tblGrid>
                <a:gridCol w="1812558">
                  <a:extLst>
                    <a:ext uri="{9D8B030D-6E8A-4147-A177-3AD203B41FA5}">
                      <a16:colId xmlns:a16="http://schemas.microsoft.com/office/drawing/2014/main" val="44989600"/>
                    </a:ext>
                  </a:extLst>
                </a:gridCol>
                <a:gridCol w="913257">
                  <a:extLst>
                    <a:ext uri="{9D8B030D-6E8A-4147-A177-3AD203B41FA5}">
                      <a16:colId xmlns:a16="http://schemas.microsoft.com/office/drawing/2014/main" val="4136858286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220626133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1952853118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2241477834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72950771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2311367549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199371199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1285225124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581086025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4260438434"/>
                    </a:ext>
                  </a:extLst>
                </a:gridCol>
                <a:gridCol w="502679">
                  <a:extLst>
                    <a:ext uri="{9D8B030D-6E8A-4147-A177-3AD203B41FA5}">
                      <a16:colId xmlns:a16="http://schemas.microsoft.com/office/drawing/2014/main" val="1171937216"/>
                    </a:ext>
                  </a:extLst>
                </a:gridCol>
                <a:gridCol w="58944">
                  <a:extLst>
                    <a:ext uri="{9D8B030D-6E8A-4147-A177-3AD203B41FA5}">
                      <a16:colId xmlns:a16="http://schemas.microsoft.com/office/drawing/2014/main" val="1105805627"/>
                    </a:ext>
                  </a:extLst>
                </a:gridCol>
              </a:tblGrid>
              <a:tr h="21770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Sarcină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Persoana</a:t>
                      </a:r>
                      <a:r>
                        <a:rPr lang="en-GB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800" b="1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responsabila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Timp</a:t>
                      </a:r>
                      <a:r>
                        <a:rPr lang="en-GB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GB" sz="800" b="1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Primul</a:t>
                      </a:r>
                      <a:r>
                        <a:rPr lang="en-GB" sz="800" b="1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884458"/>
                  </a:ext>
                </a:extLst>
              </a:tr>
              <a:tr h="246649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Ian.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Feb.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Martie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Iunie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Julie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Aug.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Sep.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Dec.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128323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 err="1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Etapa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04155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463448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008927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782218"/>
                  </a:ext>
                </a:extLst>
              </a:tr>
              <a:tr h="221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 err="1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Etapa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68675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626751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194895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591066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 err="1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Etapa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066811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990197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 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139283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 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70566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 err="1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Etapa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260069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4991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FFC000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647176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 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693129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u="sng" dirty="0" err="1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Etapa</a:t>
                      </a:r>
                      <a:r>
                        <a:rPr lang="en-GB" sz="800" u="sng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…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2920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 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361020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033194"/>
                  </a:ext>
                </a:extLst>
              </a:tr>
              <a:tr h="217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Sarcina </a:t>
                      </a:r>
                      <a:r>
                        <a:rPr lang="en-GB" sz="800" dirty="0">
                          <a:solidFill>
                            <a:srgbClr val="44546A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05" marR="33205" marT="33205" marB="3320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000" dirty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087823"/>
                  </a:ext>
                </a:extLst>
              </a:tr>
            </a:tbl>
          </a:graphicData>
        </a:graphic>
      </p:graphicFrame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764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76292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microsoft.com/office/2006/documentManagement/types"/>
    <ds:schemaRef ds:uri="dde413db-0745-4f3a-8dca-564dc7ff6f7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a8d9a65-8471-4209-a900-f8e11db75e0a"/>
    <ds:schemaRef ds:uri="08b0a3ee-3d2a-451c-9a1a-7e5d5b0c9c7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323</Words>
  <Application>Microsoft Office PowerPoint</Application>
  <PresentationFormat>Bildschirmpräsentation (4:3)</PresentationFormat>
  <Paragraphs>217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2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Implementare</vt:lpstr>
      <vt:lpstr>Proiectul meu: Implementare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2021-07-07T10:53:16Z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