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6" r:id="rId5"/>
    <p:sldId id="377" r:id="rId6"/>
    <p:sldId id="378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Služby a dopad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2" charset="0"/>
              </a:rPr>
              <a:t>Hlavné usmerňujúce</a:t>
            </a:r>
            <a:r>
              <a:rPr lang="sk-SK" b="1" noProof="0" dirty="0">
                <a:latin typeface="Montserrat Light" panose="00000400000000000000" pitchFamily="2" charset="0"/>
              </a:rPr>
              <a:t> otázky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sk-SK" noProof="0" dirty="0">
                <a:latin typeface="Montserrat Light" panose="00000400000000000000" pitchFamily="2" charset="0"/>
              </a:rPr>
              <a:t>Aké konkrétne služby budete ponúkať</a:t>
            </a:r>
            <a:r>
              <a:rPr lang="en-GB" noProof="0" dirty="0">
                <a:latin typeface="Montserrat Light" panose="00000400000000000000" pitchFamily="2" charset="0"/>
              </a:rPr>
              <a:t>? </a:t>
            </a:r>
            <a:r>
              <a:rPr lang="sk-SK" noProof="0" dirty="0">
                <a:latin typeface="Montserrat Light" panose="00000400000000000000" pitchFamily="2" charset="0"/>
              </a:rPr>
              <a:t>Aké aktivity budete vykonávať</a:t>
            </a:r>
            <a:r>
              <a:rPr lang="en-GB" noProof="0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sk-SK" noProof="0" dirty="0">
                <a:latin typeface="Montserrat Light" panose="00000400000000000000" pitchFamily="2" charset="0"/>
              </a:rPr>
              <a:t>Kto sú vaše zainteresované strany</a:t>
            </a:r>
            <a:r>
              <a:rPr lang="en-GB" noProof="0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sk-SK" noProof="0" dirty="0">
                <a:latin typeface="Montserrat Light" panose="00000400000000000000" pitchFamily="2" charset="0"/>
              </a:rPr>
              <a:t>Aký dopad majú vaše aktivity na život zainteresovaných strán</a:t>
            </a:r>
            <a:r>
              <a:rPr lang="en-GB" noProof="0" dirty="0">
                <a:latin typeface="Montserrat Light" panose="00000400000000000000" pitchFamily="2" charset="0"/>
              </a:rPr>
              <a:t>?</a:t>
            </a:r>
          </a:p>
          <a:p>
            <a:pPr marL="266689" lvl="1" indent="0">
              <a:buNone/>
            </a:pPr>
            <a:endParaRPr lang="en-GB" noProof="0" dirty="0"/>
          </a:p>
          <a:p>
            <a:pPr lvl="1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8328024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Služby a dopad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4788024" y="3496716"/>
            <a:ext cx="1872208" cy="1234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>
                <a:latin typeface="Montserrat" pitchFamily="50" charset="0"/>
              </a:rPr>
              <a:t>Koľko aktivít bolo vykonaných alebo koľko výrobkov bolo predaných? Koľko ľudí sa zapojilo do aktivít?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51520" y="3496716"/>
            <a:ext cx="1872208" cy="773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>
                <a:latin typeface="Montserrat" pitchFamily="50" charset="0"/>
              </a:rPr>
              <a:t>Aké zdroje investuje zainteresovaná strana do projektu?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555471" y="3490111"/>
            <a:ext cx="1872208" cy="773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>
                <a:latin typeface="Montserrat" pitchFamily="50" charset="0"/>
              </a:rPr>
              <a:t>Ktoré aktivity majú dopad na zainteresovanú stranu?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sk-SK" sz="1400" dirty="0">
                <a:latin typeface="Montserrat" pitchFamily="50" charset="0"/>
              </a:rPr>
              <a:t>Aký dopad majú vaše aktivity na život zainteresovaných strán?</a:t>
            </a:r>
            <a:endParaRPr lang="en-GB" sz="1400" dirty="0">
              <a:latin typeface="Montserrat" pitchFamily="50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2235868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sk-SK" sz="1600" b="1" dirty="0">
                <a:latin typeface="Montserrat Light" panose="00000400000000000000" pitchFamily="2" charset="0"/>
              </a:rPr>
              <a:t>Reťazec dopadov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sk-SK" sz="1600" dirty="0">
                <a:latin typeface="Montserrat Light" panose="00000400000000000000" pitchFamily="2" charset="0"/>
              </a:rPr>
              <a:t>Zainteresovaná strana</a:t>
            </a:r>
            <a:r>
              <a:rPr lang="en-GB" sz="1600" dirty="0">
                <a:latin typeface="Montserrat Light" panose="00000400000000000000" pitchFamily="2" charset="0"/>
              </a:rPr>
              <a:t> A: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02DC24AC-239C-4473-BD5F-8D3511AB9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7958"/>
            <a:ext cx="9144000" cy="112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689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noProof="0" dirty="0"/>
              <a:t>Môj projekt</a:t>
            </a:r>
            <a:r>
              <a:rPr lang="en-GB" i="1" noProof="0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sk-SK" dirty="0"/>
              <a:t>Služby a dopad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4788024" y="3496716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51520" y="3496716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  <a:cs typeface="+mn-cs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555471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2235868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sk-SK" sz="1600" b="1" dirty="0">
                <a:latin typeface="Montserrat Light" panose="00000400000000000000" pitchFamily="2" charset="0"/>
              </a:rPr>
              <a:t>Reťazec dopadov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sk-SK" sz="1600" dirty="0">
                <a:latin typeface="Montserrat Light" panose="00000400000000000000" pitchFamily="2" charset="0"/>
              </a:rPr>
              <a:t>Zainteresovaná strana </a:t>
            </a:r>
            <a:r>
              <a:rPr lang="en-GB" sz="1600" dirty="0">
                <a:latin typeface="Montserrat Light" panose="00000400000000000000" pitchFamily="2" charset="0"/>
              </a:rPr>
              <a:t>A: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662" y="289924"/>
            <a:ext cx="840017" cy="840017"/>
          </a:xfrm>
          <a:prstGeom prst="rect">
            <a:avLst/>
          </a:prstGeom>
        </p:spPr>
      </p:pic>
      <p:pic>
        <p:nvPicPr>
          <p:cNvPr id="4" name="Obrázok 3">
            <a:extLst>
              <a:ext uri="{FF2B5EF4-FFF2-40B4-BE49-F238E27FC236}">
                <a16:creationId xmlns:a16="http://schemas.microsoft.com/office/drawing/2014/main" id="{F4AD6719-69B9-4DEC-8A04-550FC3C84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2431"/>
            <a:ext cx="9144000" cy="112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9308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e413db-0745-4f3a-8dca-564dc7ff6f7d"/>
    <ds:schemaRef ds:uri="08b0a3ee-3d2a-451c-9a1a-7e5d5b0c9c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110</Words>
  <Application>Microsoft Office PowerPoint</Application>
  <PresentationFormat>Bildschirmpräsentation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Služby a dopad</vt:lpstr>
      <vt:lpstr>Služby a dopad</vt:lpstr>
      <vt:lpstr>Môj projekt: Služby a dopad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