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378" r:id="rId5"/>
    <p:sldId id="379" r:id="rId6"/>
    <p:sldId id="380" r:id="rId7"/>
  </p:sldIdLst>
  <p:sldSz cx="9144000" cy="6858000" type="screen4x3"/>
  <p:notesSz cx="6797675" cy="9926638"/>
  <p:custDataLst>
    <p:tags r:id="rId10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BDDEF"/>
    <a:srgbClr val="0096D3"/>
    <a:srgbClr val="E7EFF7"/>
    <a:srgbClr val="159D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18" autoAdjust="0"/>
    <p:restoredTop sz="96379" autoAdjust="0"/>
  </p:normalViewPr>
  <p:slideViewPr>
    <p:cSldViewPr snapToGrid="0" showGuides="1">
      <p:cViewPr varScale="1">
        <p:scale>
          <a:sx n="94" d="100"/>
          <a:sy n="94" d="100"/>
        </p:scale>
        <p:origin x="6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Relationship Id="rId56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22.06.2021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pPr/>
              <a:t>22.06.2021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22.06.2021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5795581" y="5936812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22.06.2021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Financie</a:t>
            </a:r>
          </a:p>
        </p:txBody>
      </p:sp>
      <p:sp>
        <p:nvSpPr>
          <p:cNvPr id="11" name="Inhaltsplatzhalter 1"/>
          <p:cNvSpPr>
            <a:spLocks noGrp="1"/>
          </p:cNvSpPr>
          <p:nvPr>
            <p:ph idx="1"/>
          </p:nvPr>
        </p:nvSpPr>
        <p:spPr>
          <a:xfrm>
            <a:off x="462019" y="1613536"/>
            <a:ext cx="7759644" cy="462468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sk-SK" b="1" dirty="0">
                <a:latin typeface="Montserrat Light" panose="00000400000000000000" pitchFamily="2" charset="0"/>
              </a:rPr>
              <a:t>Hlavné usmerňujúce otázky</a:t>
            </a:r>
          </a:p>
          <a:p>
            <a:pPr>
              <a:spcBef>
                <a:spcPts val="1200"/>
              </a:spcBef>
            </a:pPr>
            <a:r>
              <a:rPr lang="sk-SK" dirty="0">
                <a:latin typeface="Montserrat Light" panose="00000400000000000000" pitchFamily="2" charset="0"/>
              </a:rPr>
              <a:t>Ako udržateľne financovať projekt?</a:t>
            </a:r>
          </a:p>
          <a:p>
            <a:pPr>
              <a:spcBef>
                <a:spcPts val="1200"/>
              </a:spcBef>
            </a:pPr>
            <a:r>
              <a:rPr lang="sk-SK" dirty="0">
                <a:latin typeface="Montserrat Light" panose="00000400000000000000" pitchFamily="2" charset="0"/>
              </a:rPr>
              <a:t>Aké sú vaše zdroje financovania?</a:t>
            </a:r>
          </a:p>
          <a:p>
            <a:pPr>
              <a:spcBef>
                <a:spcPts val="1200"/>
              </a:spcBef>
            </a:pPr>
            <a:r>
              <a:rPr lang="sk-SK" dirty="0">
                <a:latin typeface="Montserrat Light" panose="00000400000000000000" pitchFamily="2" charset="0"/>
              </a:rPr>
              <a:t>Máte inovatívne stratégie ako financovať váš projekt?</a:t>
            </a:r>
          </a:p>
          <a:p>
            <a:pPr>
              <a:spcBef>
                <a:spcPts val="1200"/>
              </a:spcBef>
            </a:pPr>
            <a:r>
              <a:rPr lang="sk-SK" dirty="0">
                <a:latin typeface="Montserrat Light" panose="00000400000000000000" pitchFamily="2" charset="0"/>
              </a:rPr>
              <a:t>Ako zabezpečíte, že bude projekt dlhodobo solventný (platby schopný)?</a:t>
            </a:r>
            <a:endParaRPr lang="sk-SK" dirty="0"/>
          </a:p>
          <a:p>
            <a:pPr marL="0" indent="-6351">
              <a:buNone/>
            </a:pP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4271248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Financie</a:t>
            </a:r>
          </a:p>
        </p:txBody>
      </p:sp>
      <p:sp>
        <p:nvSpPr>
          <p:cNvPr id="7" name="Rechteck 6"/>
          <p:cNvSpPr/>
          <p:nvPr/>
        </p:nvSpPr>
        <p:spPr>
          <a:xfrm>
            <a:off x="0" y="3190427"/>
            <a:ext cx="17543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600" dirty="0">
                <a:latin typeface="Montserrat Light" panose="00000400000000000000" pitchFamily="2" charset="0"/>
              </a:rPr>
              <a:t>Prezrite si </a:t>
            </a:r>
            <a:r>
              <a:rPr lang="sk-SK" sz="1600" b="1" dirty="0" err="1">
                <a:latin typeface="Montserrat Light" panose="00000400000000000000" pitchFamily="2" charset="0"/>
              </a:rPr>
              <a:t>Excelový</a:t>
            </a:r>
            <a:r>
              <a:rPr lang="sk-SK" sz="1600" b="1" dirty="0">
                <a:latin typeface="Montserrat Light" panose="00000400000000000000" pitchFamily="2" charset="0"/>
              </a:rPr>
              <a:t> dokument</a:t>
            </a:r>
            <a:r>
              <a:rPr lang="sk-SK" sz="1600" dirty="0">
                <a:latin typeface="Montserrat Light" panose="00000400000000000000" pitchFamily="2" charset="0"/>
              </a:rPr>
              <a:t> “Finančný plán”</a:t>
            </a:r>
            <a:r>
              <a:rPr lang="en-GB" sz="1600" dirty="0">
                <a:latin typeface="Montserrat Light" panose="00000400000000000000" pitchFamily="2" charset="0"/>
              </a:rPr>
              <a:t> </a:t>
            </a:r>
            <a:br>
              <a:rPr lang="en-GB" sz="1600" dirty="0">
                <a:latin typeface="Montserrat Light" panose="00000400000000000000" pitchFamily="2" charset="0"/>
              </a:rPr>
            </a:br>
            <a:r>
              <a:rPr lang="en-GB" sz="1600" dirty="0">
                <a:latin typeface="Montserrat Light" panose="00000400000000000000" pitchFamily="2" charset="0"/>
              </a:rPr>
              <a:t>a </a:t>
            </a:r>
            <a:r>
              <a:rPr lang="sk-SK" sz="1600" dirty="0">
                <a:latin typeface="Montserrat Light" panose="00000400000000000000" pitchFamily="2" charset="0"/>
              </a:rPr>
              <a:t>vypočítajte si svoje</a:t>
            </a:r>
            <a:r>
              <a:rPr lang="en-GB" sz="1600" dirty="0">
                <a:latin typeface="Montserrat Light" panose="00000400000000000000" pitchFamily="2" charset="0"/>
              </a:rPr>
              <a:t> </a:t>
            </a:r>
            <a:r>
              <a:rPr lang="sk-SK" sz="1600" dirty="0">
                <a:latin typeface="Montserrat Light" panose="00000400000000000000" pitchFamily="2" charset="0"/>
              </a:rPr>
              <a:t>cash flow a likviditu!</a:t>
            </a:r>
            <a:endParaRPr lang="sk-SK" sz="1600" dirty="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0442490C-4478-4403-9F54-A093E25C6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101" y="1432819"/>
            <a:ext cx="7154166" cy="441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75776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i="1" dirty="0"/>
              <a:t>Môj projekt:</a:t>
            </a:r>
            <a:r>
              <a:rPr lang="sk-SK" dirty="0"/>
              <a:t/>
            </a:r>
            <a:br>
              <a:rPr lang="sk-SK" dirty="0"/>
            </a:br>
            <a:r>
              <a:rPr lang="sk-SK" dirty="0"/>
              <a:t>Financie</a:t>
            </a: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/>
          </p:nvPr>
        </p:nvGraphicFramePr>
        <p:xfrm>
          <a:off x="164124" y="1387831"/>
          <a:ext cx="8897813" cy="4614388"/>
        </p:xfrm>
        <a:graphic>
          <a:graphicData uri="http://schemas.openxmlformats.org/drawingml/2006/table">
            <a:tbl>
              <a:tblPr/>
              <a:tblGrid>
                <a:gridCol w="2392796">
                  <a:extLst>
                    <a:ext uri="{9D8B030D-6E8A-4147-A177-3AD203B41FA5}">
                      <a16:colId xmlns:a16="http://schemas.microsoft.com/office/drawing/2014/main" val="1382774397"/>
                    </a:ext>
                  </a:extLst>
                </a:gridCol>
                <a:gridCol w="1327938">
                  <a:extLst>
                    <a:ext uri="{9D8B030D-6E8A-4147-A177-3AD203B41FA5}">
                      <a16:colId xmlns:a16="http://schemas.microsoft.com/office/drawing/2014/main" val="3780651092"/>
                    </a:ext>
                  </a:extLst>
                </a:gridCol>
                <a:gridCol w="1327938">
                  <a:extLst>
                    <a:ext uri="{9D8B030D-6E8A-4147-A177-3AD203B41FA5}">
                      <a16:colId xmlns:a16="http://schemas.microsoft.com/office/drawing/2014/main" val="1723378291"/>
                    </a:ext>
                  </a:extLst>
                </a:gridCol>
                <a:gridCol w="1327938">
                  <a:extLst>
                    <a:ext uri="{9D8B030D-6E8A-4147-A177-3AD203B41FA5}">
                      <a16:colId xmlns:a16="http://schemas.microsoft.com/office/drawing/2014/main" val="3813627410"/>
                    </a:ext>
                  </a:extLst>
                </a:gridCol>
                <a:gridCol w="1327938">
                  <a:extLst>
                    <a:ext uri="{9D8B030D-6E8A-4147-A177-3AD203B41FA5}">
                      <a16:colId xmlns:a16="http://schemas.microsoft.com/office/drawing/2014/main" val="4020638362"/>
                    </a:ext>
                  </a:extLst>
                </a:gridCol>
                <a:gridCol w="1193265">
                  <a:extLst>
                    <a:ext uri="{9D8B030D-6E8A-4147-A177-3AD203B41FA5}">
                      <a16:colId xmlns:a16="http://schemas.microsoft.com/office/drawing/2014/main" val="2416166316"/>
                    </a:ext>
                  </a:extLst>
                </a:gridCol>
              </a:tblGrid>
              <a:tr h="353306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1. rok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noProof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2. rok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noProof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3. rok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noProof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4. rok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5. rok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826778"/>
                  </a:ext>
                </a:extLst>
              </a:tr>
              <a:tr h="310481">
                <a:tc>
                  <a:txBody>
                    <a:bodyPr/>
                    <a:lstStyle/>
                    <a:p>
                      <a:pPr algn="l" fontAlgn="ctr"/>
                      <a:r>
                        <a:rPr lang="sk-SK" sz="1000" b="1" i="0" u="none" strike="noStrike" noProof="0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Výdavky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581098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sk-SK" sz="9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(Počiatočné) Investície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071470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sk-SK" sz="9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Výdavky na materiál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0312218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sk-SK" sz="900" b="1" i="0" u="none" strike="noStrike" noProof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Výdavky na personál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6143763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sk-SK" sz="9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Výdavky na infraštruktúru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59888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sk-SK" sz="9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Dane a poplatky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575465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sk-SK" sz="9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Finančné výdavky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0929757"/>
                  </a:ext>
                </a:extLst>
              </a:tr>
              <a:tr h="267655">
                <a:tc>
                  <a:txBody>
                    <a:bodyPr/>
                    <a:lstStyle/>
                    <a:p>
                      <a:pPr algn="l" fontAlgn="ctr"/>
                      <a:r>
                        <a:rPr lang="sk-SK" sz="1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Celkové výdavky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734009"/>
                  </a:ext>
                </a:extLst>
              </a:tr>
              <a:tr h="310481">
                <a:tc>
                  <a:txBody>
                    <a:bodyPr/>
                    <a:lstStyle/>
                    <a:p>
                      <a:pPr algn="l" fontAlgn="ctr"/>
                      <a:r>
                        <a:rPr lang="de-AT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PRÍJMY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de-AT" sz="12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084319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sk-SK" sz="900" b="0" i="0" u="none" strike="noStrike" noProof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Fondy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969474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sk-SK" sz="900" b="0" i="0" u="none" strike="noStrike" noProof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Dary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0216635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sk-SK" sz="900" b="0" i="0" u="none" strike="noStrike" noProof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Poplatky za službu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6030673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sk-SK" sz="900" b="0" i="0" u="none" strike="noStrike" noProof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Servisná zmluva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0436675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sk-SK" sz="9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Členské príspevky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0867846"/>
                  </a:ext>
                </a:extLst>
              </a:tr>
              <a:tr h="214125">
                <a:tc>
                  <a:txBody>
                    <a:bodyPr/>
                    <a:lstStyle/>
                    <a:p>
                      <a:pPr algn="l" fontAlgn="ctr"/>
                      <a:r>
                        <a:rPr lang="sk-SK" sz="900" b="0" i="0" u="none" strike="noStrike" noProof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Sponsoring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6328009"/>
                  </a:ext>
                </a:extLst>
              </a:tr>
              <a:tr h="267655">
                <a:tc>
                  <a:txBody>
                    <a:bodyPr/>
                    <a:lstStyle/>
                    <a:p>
                      <a:pPr algn="l" fontAlgn="ctr"/>
                      <a:r>
                        <a:rPr lang="sk-SK" sz="1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Cash flow 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067097"/>
                  </a:ext>
                </a:extLst>
              </a:tr>
              <a:tr h="267655">
                <a:tc>
                  <a:txBody>
                    <a:bodyPr/>
                    <a:lstStyle/>
                    <a:p>
                      <a:pPr algn="l" fontAlgn="ctr"/>
                      <a:r>
                        <a:rPr lang="sk-SK" sz="1000" b="1" i="0" u="none" strike="noStrike" noProof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Hotovosť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304684"/>
                  </a:ext>
                </a:extLst>
              </a:tr>
              <a:tr h="267655">
                <a:tc>
                  <a:txBody>
                    <a:bodyPr/>
                    <a:lstStyle/>
                    <a:p>
                      <a:pPr algn="l" fontAlgn="ctr"/>
                      <a:r>
                        <a:rPr lang="sk-SK" sz="1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Likvidita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04029"/>
                  </a:ext>
                </a:extLst>
              </a:tr>
            </a:tbl>
          </a:graphicData>
        </a:graphic>
      </p:graphicFrame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003" y="289924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508614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7D6B3F-5577-476F-86B7-640F22A7303E}">
  <ds:schemaRefs>
    <ds:schemaRef ds:uri="1a8d9a65-8471-4209-a900-f8e11db75e0a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dde413db-0745-4f3a-8dca-564dc7ff6f7d"/>
    <ds:schemaRef ds:uri="08b0a3ee-3d2a-451c-9a1a-7e5d5b0c9c77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197</Words>
  <Application>Microsoft Office PowerPoint</Application>
  <PresentationFormat>Bildschirmpräsentation (4:3)</PresentationFormat>
  <Paragraphs>115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Financie</vt:lpstr>
      <vt:lpstr>Financie</vt:lpstr>
      <vt:lpstr>Môj projekt: Financie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2018-09-18T10:01:00Z</dcterms:created>
  <dcterms:modified xsi:type="dcterms:W3CDTF">2021-06-22T14:13:29Z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