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384" r:id="rId5"/>
    <p:sldId id="383" r:id="rId6"/>
    <p:sldId id="385" r:id="rId7"/>
    <p:sldId id="386" r:id="rId8"/>
    <p:sldId id="387" r:id="rId9"/>
  </p:sldIdLst>
  <p:sldSz cx="9144000" cy="6858000" type="screen4x3"/>
  <p:notesSz cx="6797675" cy="9926638"/>
  <p:custDataLst>
    <p:tags r:id="rId12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578E"/>
    <a:srgbClr val="CCD7DB"/>
    <a:srgbClr val="5779A7"/>
    <a:srgbClr val="C8A000"/>
    <a:srgbClr val="003399"/>
    <a:srgbClr val="CBDDEF"/>
    <a:srgbClr val="0096D3"/>
    <a:srgbClr val="E7EFF7"/>
    <a:srgbClr val="159DD3"/>
    <a:srgbClr val="0C94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7" autoAdjust="0"/>
    <p:restoredTop sz="95470" autoAdjust="0"/>
  </p:normalViewPr>
  <p:slideViewPr>
    <p:cSldViewPr snapToGrid="0" showGuides="1">
      <p:cViewPr varScale="1">
        <p:scale>
          <a:sx n="80" d="100"/>
          <a:sy n="80" d="100"/>
        </p:scale>
        <p:origin x="96" y="7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26.10.2021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‹#›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pPr/>
              <a:t>26.10.2021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26.10.2021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‹#›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26.10.2021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‹#›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/>
              <a:t>Platzhalter für Objekte</a:t>
            </a:r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‹#›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26.10.2021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‹#›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26.10.2021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‹#›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26.10.2021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‹#›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26.10.2021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‹#›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‹#›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26.10.2021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sk-SK" b="1" dirty="0">
                <a:latin typeface="Montserrat Light" panose="00000400000000000000" pitchFamily="2" charset="0"/>
              </a:rPr>
              <a:t>Usmerňujúce otázky</a:t>
            </a:r>
            <a:endParaRPr lang="en-GB" b="1" noProof="0" dirty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sk-SK" dirty="0">
                <a:latin typeface="Montserrat Light" panose="00000400000000000000" pitchFamily="2" charset="0"/>
              </a:rPr>
              <a:t>Aká bola posledná kríza, ktorá zasiahla vašu organizáciu, alebo aká kríza by potenciálne mohla zasiahnuť vašu organizáciu?</a:t>
            </a:r>
            <a:endParaRPr lang="en-GB" dirty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sk-SK" dirty="0">
                <a:latin typeface="Montserrat Light" panose="00000400000000000000" pitchFamily="2" charset="0"/>
              </a:rPr>
              <a:t>Ak váš projekt prešiel krízou (napr. COVID-19), ako ste sa s ňou vysporiadali? Aké štruktúry a procesy pomohli vašej organizácii úspešne prekonať túto krízu?</a:t>
            </a:r>
            <a:endParaRPr lang="en-GB" dirty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sk-SK" dirty="0">
                <a:latin typeface="Montserrat Light" panose="00000400000000000000" pitchFamily="2" charset="0"/>
              </a:rPr>
              <a:t>Čo funguje dobre a čo by sa malo vo vašej organizácii zlepšiť v súvislosti s princípmi inovačného manažmentu? Zamyslite sa nad jednotlivými princípmi na nasledujúcich </a:t>
            </a:r>
            <a:r>
              <a:rPr lang="sk-SK" dirty="0" err="1">
                <a:latin typeface="Montserrat Light" panose="00000400000000000000" pitchFamily="2" charset="0"/>
              </a:rPr>
              <a:t>slajdoch</a:t>
            </a:r>
            <a:r>
              <a:rPr lang="sk-SK" dirty="0">
                <a:latin typeface="Montserrat Light" panose="00000400000000000000" pitchFamily="2" charset="0"/>
              </a:rPr>
              <a:t>.</a:t>
            </a:r>
            <a:endParaRPr lang="en-GB" dirty="0">
              <a:latin typeface="Montserrat Light" panose="00000400000000000000" pitchFamily="2" charset="0"/>
            </a:endParaRPr>
          </a:p>
          <a:p>
            <a:pPr lvl="2">
              <a:spcBef>
                <a:spcPts val="1200"/>
              </a:spcBef>
            </a:pPr>
            <a:r>
              <a:rPr lang="sk-SK" dirty="0">
                <a:latin typeface="Montserrat Light" panose="00000400000000000000" pitchFamily="2" charset="0"/>
              </a:rPr>
              <a:t>Ako ste postupovali na základe tohto princípu?</a:t>
            </a:r>
            <a:endParaRPr lang="en-GB" dirty="0">
              <a:latin typeface="Montserrat Light" panose="00000400000000000000" pitchFamily="2" charset="0"/>
            </a:endParaRPr>
          </a:p>
          <a:p>
            <a:pPr lvl="2">
              <a:spcBef>
                <a:spcPts val="1200"/>
              </a:spcBef>
            </a:pPr>
            <a:r>
              <a:rPr lang="sk-SK" dirty="0">
                <a:latin typeface="Montserrat Light" panose="00000400000000000000" pitchFamily="2" charset="0"/>
              </a:rPr>
              <a:t>Čo by ste v budúcnosti urobili pre lepšie uplatňovanie tohto princípu?</a:t>
            </a:r>
            <a:endParaRPr lang="en-GB" dirty="0">
              <a:latin typeface="Montserrat Light" panose="00000400000000000000" pitchFamily="2" charset="0"/>
            </a:endParaRPr>
          </a:p>
          <a:p>
            <a:pPr lvl="2">
              <a:spcBef>
                <a:spcPts val="1200"/>
              </a:spcBef>
            </a:pPr>
            <a:endParaRPr lang="en-US" dirty="0">
              <a:latin typeface="Montserrat Light" panose="00000400000000000000" pitchFamily="2" charset="0"/>
            </a:endParaRPr>
          </a:p>
          <a:p>
            <a:pPr lvl="2">
              <a:spcBef>
                <a:spcPts val="1200"/>
              </a:spcBef>
            </a:pPr>
            <a:endParaRPr lang="en-US" dirty="0">
              <a:latin typeface="Montserrat Light" panose="00000400000000000000" pitchFamily="2" charset="0"/>
            </a:endParaRPr>
          </a:p>
          <a:p>
            <a:pPr lvl="1">
              <a:spcBef>
                <a:spcPts val="1200"/>
              </a:spcBef>
            </a:pPr>
            <a:endParaRPr lang="en-US" dirty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endParaRPr lang="en-GB" noProof="0" dirty="0">
              <a:latin typeface="Montserrat Light" panose="00000400000000000000" pitchFamily="50" charset="0"/>
            </a:endParaRPr>
          </a:p>
          <a:p>
            <a:pPr>
              <a:spcBef>
                <a:spcPts val="1200"/>
              </a:spcBef>
            </a:pPr>
            <a:endParaRPr lang="en-GB" b="1" noProof="0" dirty="0">
              <a:latin typeface="Montserrat Light" panose="00000400000000000000" pitchFamily="50" charset="0"/>
            </a:endParaRPr>
          </a:p>
          <a:p>
            <a:pPr marL="0" indent="0">
              <a:buNone/>
            </a:pPr>
            <a:endParaRPr lang="en-GB" noProof="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86498" y="167640"/>
            <a:ext cx="6722639" cy="1084586"/>
          </a:xfrm>
        </p:spPr>
        <p:txBody>
          <a:bodyPr/>
          <a:lstStyle/>
          <a:p>
            <a:pPr>
              <a:tabLst>
                <a:tab pos="2603500" algn="l"/>
              </a:tabLst>
            </a:pPr>
            <a:r>
              <a:rPr lang="en-GB" dirty="0"/>
              <a:t>In</a:t>
            </a:r>
            <a:r>
              <a:rPr lang="sk-SK" dirty="0"/>
              <a:t>ovácia</a:t>
            </a:r>
            <a:r>
              <a:rPr lang="en-GB" dirty="0"/>
              <a:t> &amp; </a:t>
            </a:r>
            <a:r>
              <a:rPr lang="sk-SK" dirty="0"/>
              <a:t>Kríza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0797297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1583703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1583702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M</a:t>
            </a:r>
            <a:r>
              <a:rPr lang="sk-SK" i="1" dirty="0" err="1"/>
              <a:t>ôj</a:t>
            </a:r>
            <a:r>
              <a:rPr lang="sk-SK" i="1" dirty="0"/>
              <a:t> projekt</a:t>
            </a:r>
            <a:r>
              <a:rPr lang="en-GB" i="1" dirty="0"/>
              <a:t>:</a:t>
            </a:r>
            <a:br>
              <a:rPr lang="en-GB" i="1" dirty="0"/>
            </a:br>
            <a:r>
              <a:rPr lang="en-GB" dirty="0"/>
              <a:t>In</a:t>
            </a:r>
            <a:r>
              <a:rPr lang="sk-SK" dirty="0"/>
              <a:t>ovácia</a:t>
            </a:r>
            <a:r>
              <a:rPr lang="en-GB" dirty="0"/>
              <a:t> &amp; </a:t>
            </a:r>
            <a:r>
              <a:rPr lang="sk-SK" dirty="0"/>
              <a:t>Kríza</a:t>
            </a:r>
            <a:endParaRPr lang="de-AT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734" y="1184561"/>
            <a:ext cx="2567171" cy="798284"/>
          </a:xfrm>
          <a:prstGeom prst="rect">
            <a:avLst/>
          </a:prstGeom>
        </p:spPr>
      </p:pic>
      <p:sp>
        <p:nvSpPr>
          <p:cNvPr id="21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1583702"/>
            <a:ext cx="3030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>
                <a:solidFill>
                  <a:schemeClr val="bg1"/>
                </a:solidFill>
                <a:latin typeface="Montserrat" panose="00000500000000000000" pitchFamily="2" charset="0"/>
              </a:rPr>
              <a:t>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ko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ste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postupovali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na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základe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tohto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princípu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</a:p>
          <a:p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2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1583702"/>
            <a:ext cx="324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Čo by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ste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v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budúcnosti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urobili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pre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lepšie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uplatňovanie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tohto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princípu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4734" y="278467"/>
            <a:ext cx="493571" cy="493571"/>
          </a:xfrm>
          <a:prstGeom prst="rect">
            <a:avLst/>
          </a:prstGeom>
        </p:spPr>
      </p:pic>
      <p:sp>
        <p:nvSpPr>
          <p:cNvPr id="24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4149365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4149364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6" name="Inhaltsplatzhalter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614" y="3750223"/>
            <a:ext cx="2559410" cy="798284"/>
          </a:xfrm>
          <a:prstGeom prst="rect">
            <a:avLst/>
          </a:prstGeom>
        </p:spPr>
      </p:pic>
      <p:sp>
        <p:nvSpPr>
          <p:cNvPr id="27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4149364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>
                <a:solidFill>
                  <a:schemeClr val="bg1"/>
                </a:solidFill>
                <a:latin typeface="Montserrat" panose="00000500000000000000" pitchFamily="2" charset="0"/>
              </a:rPr>
              <a:t>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ko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ste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postupovali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na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základe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tohto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princípu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8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4149364"/>
            <a:ext cx="324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Čo by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ste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v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budúcnosti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urobili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pre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lepšie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uplatňovanie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tohto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princípu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350884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/>
          </a:p>
        </p:txBody>
      </p:sp>
      <p:sp>
        <p:nvSpPr>
          <p:cNvPr id="16" name="Textfeld 15"/>
          <p:cNvSpPr txBox="1"/>
          <p:nvPr/>
        </p:nvSpPr>
        <p:spPr>
          <a:xfrm>
            <a:off x="4754773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/>
          </a:p>
        </p:txBody>
      </p:sp>
      <p:sp>
        <p:nvSpPr>
          <p:cNvPr id="17" name="Textfeld 16"/>
          <p:cNvSpPr txBox="1"/>
          <p:nvPr/>
        </p:nvSpPr>
        <p:spPr>
          <a:xfrm>
            <a:off x="350884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/>
          </a:p>
        </p:txBody>
      </p:sp>
      <p:sp>
        <p:nvSpPr>
          <p:cNvPr id="18" name="Textfeld 17"/>
          <p:cNvSpPr txBox="1"/>
          <p:nvPr/>
        </p:nvSpPr>
        <p:spPr>
          <a:xfrm>
            <a:off x="4754773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/>
          </a:p>
        </p:txBody>
      </p:sp>
      <p:sp>
        <p:nvSpPr>
          <p:cNvPr id="3" name="Obdĺžnik 2">
            <a:extLst>
              <a:ext uri="{FF2B5EF4-FFF2-40B4-BE49-F238E27FC236}">
                <a16:creationId xmlns:a16="http://schemas.microsoft.com/office/drawing/2014/main" id="{D7A29854-F992-4B02-8D6B-3A3B4820C393}"/>
              </a:ext>
            </a:extLst>
          </p:cNvPr>
          <p:cNvSpPr/>
          <p:nvPr/>
        </p:nvSpPr>
        <p:spPr>
          <a:xfrm>
            <a:off x="4070988" y="1304770"/>
            <a:ext cx="1554906" cy="458076"/>
          </a:xfrm>
          <a:prstGeom prst="rect">
            <a:avLst/>
          </a:prstGeom>
          <a:solidFill>
            <a:srgbClr val="CCD7DB"/>
          </a:solidFill>
          <a:ln>
            <a:solidFill>
              <a:srgbClr val="CCD7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4D234BDB-8305-4506-85E1-00B88998D453}"/>
              </a:ext>
            </a:extLst>
          </p:cNvPr>
          <p:cNvSpPr txBox="1"/>
          <p:nvPr/>
        </p:nvSpPr>
        <p:spPr>
          <a:xfrm>
            <a:off x="3919904" y="1441104"/>
            <a:ext cx="19320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100" dirty="0">
                <a:solidFill>
                  <a:srgbClr val="32578E"/>
                </a:solidFill>
              </a:rPr>
              <a:t>Uvedomenie si hodnoty</a:t>
            </a:r>
          </a:p>
        </p:txBody>
      </p:sp>
      <p:sp>
        <p:nvSpPr>
          <p:cNvPr id="9" name="Obdĺžnik 8">
            <a:extLst>
              <a:ext uri="{FF2B5EF4-FFF2-40B4-BE49-F238E27FC236}">
                <a16:creationId xmlns:a16="http://schemas.microsoft.com/office/drawing/2014/main" id="{97296B55-7998-4335-831C-DEABDB322140}"/>
              </a:ext>
            </a:extLst>
          </p:cNvPr>
          <p:cNvSpPr/>
          <p:nvPr/>
        </p:nvSpPr>
        <p:spPr>
          <a:xfrm>
            <a:off x="4247147" y="3812745"/>
            <a:ext cx="1515979" cy="650971"/>
          </a:xfrm>
          <a:prstGeom prst="rect">
            <a:avLst/>
          </a:prstGeom>
          <a:solidFill>
            <a:srgbClr val="CCD7DB"/>
          </a:solidFill>
          <a:ln>
            <a:solidFill>
              <a:srgbClr val="CCD7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EEDF1ACD-407C-4FB8-B061-A800EC7A421A}"/>
              </a:ext>
            </a:extLst>
          </p:cNvPr>
          <p:cNvSpPr txBox="1"/>
          <p:nvPr/>
        </p:nvSpPr>
        <p:spPr>
          <a:xfrm>
            <a:off x="4268694" y="3932388"/>
            <a:ext cx="13571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100" dirty="0">
                <a:solidFill>
                  <a:srgbClr val="32578E"/>
                </a:solidFill>
              </a:rPr>
              <a:t>Lídri orientovaní na budúcnosť</a:t>
            </a:r>
          </a:p>
        </p:txBody>
      </p:sp>
    </p:spTree>
    <p:extLst>
      <p:ext uri="{BB962C8B-B14F-4D97-AF65-F5344CB8AC3E}">
        <p14:creationId xmlns:p14="http://schemas.microsoft.com/office/powerpoint/2010/main" val="228474980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1583703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1583702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M</a:t>
            </a:r>
            <a:r>
              <a:rPr lang="sk-SK" i="1" dirty="0" err="1"/>
              <a:t>ôj</a:t>
            </a:r>
            <a:r>
              <a:rPr lang="sk-SK" i="1" dirty="0"/>
              <a:t> projekt</a:t>
            </a:r>
            <a:r>
              <a:rPr lang="en-GB" i="1" dirty="0"/>
              <a:t>:</a:t>
            </a:r>
            <a:br>
              <a:rPr lang="en-GB" i="1" dirty="0"/>
            </a:br>
            <a:r>
              <a:rPr lang="en-GB" dirty="0"/>
              <a:t>In</a:t>
            </a:r>
            <a:r>
              <a:rPr lang="sk-SK" dirty="0"/>
              <a:t>ovácia</a:t>
            </a:r>
            <a:r>
              <a:rPr lang="en-GB" dirty="0"/>
              <a:t> &amp; </a:t>
            </a:r>
            <a:r>
              <a:rPr lang="sk-SK" dirty="0"/>
              <a:t>Kríza</a:t>
            </a:r>
            <a:endParaRPr lang="de-AT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864" y="1184561"/>
            <a:ext cx="2562911" cy="798284"/>
          </a:xfrm>
          <a:prstGeom prst="rect">
            <a:avLst/>
          </a:prstGeom>
        </p:spPr>
      </p:pic>
      <p:sp>
        <p:nvSpPr>
          <p:cNvPr id="21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1583702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>
                <a:solidFill>
                  <a:schemeClr val="bg1"/>
                </a:solidFill>
                <a:latin typeface="Montserrat" panose="00000500000000000000" pitchFamily="2" charset="0"/>
              </a:rPr>
              <a:t>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ko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ste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postupovali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na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základe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tohto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princípu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</a:p>
        </p:txBody>
      </p:sp>
      <p:sp>
        <p:nvSpPr>
          <p:cNvPr id="22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1583702"/>
            <a:ext cx="324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Čo by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ste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v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budúcnosti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urobili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pre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lepšie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uplatňovanie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tohto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princípu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</a:p>
          <a:p>
            <a:pPr algn="r"/>
            <a:endParaRPr lang="en-GB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4734" y="278467"/>
            <a:ext cx="493571" cy="493571"/>
          </a:xfrm>
          <a:prstGeom prst="rect">
            <a:avLst/>
          </a:prstGeom>
        </p:spPr>
      </p:pic>
      <p:sp>
        <p:nvSpPr>
          <p:cNvPr id="24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4149365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4149364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6" name="Inhaltsplatzhalter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614" y="3751974"/>
            <a:ext cx="2559410" cy="794782"/>
          </a:xfrm>
          <a:prstGeom prst="rect">
            <a:avLst/>
          </a:prstGeom>
        </p:spPr>
      </p:pic>
      <p:sp>
        <p:nvSpPr>
          <p:cNvPr id="27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4149364"/>
            <a:ext cx="3030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>
                <a:solidFill>
                  <a:schemeClr val="bg1"/>
                </a:solidFill>
                <a:latin typeface="Montserrat" panose="00000500000000000000" pitchFamily="2" charset="0"/>
              </a:rPr>
              <a:t>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ko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ste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postupovali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na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základe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tohto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princípu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</a:p>
          <a:p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8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4149364"/>
            <a:ext cx="324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1200" dirty="0">
                <a:solidFill>
                  <a:schemeClr val="bg1"/>
                </a:solidFill>
                <a:latin typeface="Montserrat" panose="00000500000000000000" pitchFamily="2" charset="0"/>
              </a:rPr>
              <a:t> Čo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by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ste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v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budúcnosti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urobili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pre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lepšie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uplatňovanie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tohto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princípu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</a:p>
          <a:p>
            <a:pPr algn="r"/>
            <a:endParaRPr lang="en-GB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50884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/>
          </a:p>
        </p:txBody>
      </p:sp>
      <p:sp>
        <p:nvSpPr>
          <p:cNvPr id="15" name="Textfeld 14"/>
          <p:cNvSpPr txBox="1"/>
          <p:nvPr/>
        </p:nvSpPr>
        <p:spPr>
          <a:xfrm>
            <a:off x="4754773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/>
          </a:p>
        </p:txBody>
      </p:sp>
      <p:sp>
        <p:nvSpPr>
          <p:cNvPr id="16" name="Textfeld 15"/>
          <p:cNvSpPr txBox="1"/>
          <p:nvPr/>
        </p:nvSpPr>
        <p:spPr>
          <a:xfrm>
            <a:off x="350884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/>
          </a:p>
        </p:txBody>
      </p:sp>
      <p:sp>
        <p:nvSpPr>
          <p:cNvPr id="17" name="Textfeld 16"/>
          <p:cNvSpPr txBox="1"/>
          <p:nvPr/>
        </p:nvSpPr>
        <p:spPr>
          <a:xfrm>
            <a:off x="4754773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/>
          </a:p>
        </p:txBody>
      </p:sp>
      <p:sp>
        <p:nvSpPr>
          <p:cNvPr id="2" name="Obdĺžnik 1">
            <a:extLst>
              <a:ext uri="{FF2B5EF4-FFF2-40B4-BE49-F238E27FC236}">
                <a16:creationId xmlns:a16="http://schemas.microsoft.com/office/drawing/2014/main" id="{FFB1189D-399C-4D25-A3B4-6525532D6A7F}"/>
              </a:ext>
            </a:extLst>
          </p:cNvPr>
          <p:cNvSpPr/>
          <p:nvPr/>
        </p:nvSpPr>
        <p:spPr>
          <a:xfrm>
            <a:off x="4381864" y="3751974"/>
            <a:ext cx="1466160" cy="769441"/>
          </a:xfrm>
          <a:prstGeom prst="rect">
            <a:avLst/>
          </a:prstGeom>
          <a:solidFill>
            <a:srgbClr val="CCD7DB"/>
          </a:solidFill>
          <a:ln>
            <a:solidFill>
              <a:srgbClr val="CCD7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83A08374-7364-4B9A-B800-3C542EF2497E}"/>
              </a:ext>
            </a:extLst>
          </p:cNvPr>
          <p:cNvSpPr txBox="1"/>
          <p:nvPr/>
        </p:nvSpPr>
        <p:spPr>
          <a:xfrm>
            <a:off x="4247402" y="4003451"/>
            <a:ext cx="13797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100" dirty="0">
                <a:solidFill>
                  <a:srgbClr val="32578E"/>
                </a:solidFill>
              </a:rPr>
              <a:t>Kultúra</a:t>
            </a:r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E103D352-5D4E-4D4E-84AB-386370C862A4}"/>
              </a:ext>
            </a:extLst>
          </p:cNvPr>
          <p:cNvSpPr/>
          <p:nvPr/>
        </p:nvSpPr>
        <p:spPr>
          <a:xfrm>
            <a:off x="4160962" y="1282657"/>
            <a:ext cx="1687062" cy="672993"/>
          </a:xfrm>
          <a:prstGeom prst="rect">
            <a:avLst/>
          </a:prstGeom>
          <a:solidFill>
            <a:srgbClr val="CCD7DB"/>
          </a:solidFill>
          <a:ln>
            <a:solidFill>
              <a:srgbClr val="CCD7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32CDDDEC-24EE-493B-85B2-F8E26FD5A50F}"/>
              </a:ext>
            </a:extLst>
          </p:cNvPr>
          <p:cNvSpPr txBox="1"/>
          <p:nvPr/>
        </p:nvSpPr>
        <p:spPr>
          <a:xfrm>
            <a:off x="3960891" y="1446949"/>
            <a:ext cx="18753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100" dirty="0">
                <a:solidFill>
                  <a:srgbClr val="32578E"/>
                </a:solidFill>
              </a:rPr>
              <a:t>Strategické smerovanie</a:t>
            </a:r>
          </a:p>
        </p:txBody>
      </p:sp>
    </p:spTree>
    <p:extLst>
      <p:ext uri="{BB962C8B-B14F-4D97-AF65-F5344CB8AC3E}">
        <p14:creationId xmlns:p14="http://schemas.microsoft.com/office/powerpoint/2010/main" val="171520743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1583703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1583702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M</a:t>
            </a:r>
            <a:r>
              <a:rPr lang="sk-SK" i="1" dirty="0" err="1"/>
              <a:t>ôj</a:t>
            </a:r>
            <a:r>
              <a:rPr lang="sk-SK" i="1" dirty="0"/>
              <a:t> projekt</a:t>
            </a:r>
            <a:r>
              <a:rPr lang="en-GB" i="1" dirty="0"/>
              <a:t>:</a:t>
            </a:r>
            <a:br>
              <a:rPr lang="en-GB" i="1" dirty="0"/>
            </a:br>
            <a:r>
              <a:rPr lang="en-GB" dirty="0"/>
              <a:t>In</a:t>
            </a:r>
            <a:r>
              <a:rPr lang="sk-SK" dirty="0"/>
              <a:t>ovácia</a:t>
            </a:r>
            <a:r>
              <a:rPr lang="en-GB" dirty="0"/>
              <a:t> &amp; </a:t>
            </a:r>
            <a:r>
              <a:rPr lang="sk-SK" dirty="0"/>
              <a:t>Kríza</a:t>
            </a:r>
            <a:endParaRPr lang="de-AT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536" y="1184561"/>
            <a:ext cx="2547567" cy="798284"/>
          </a:xfrm>
          <a:prstGeom prst="rect">
            <a:avLst/>
          </a:prstGeom>
        </p:spPr>
      </p:pic>
      <p:sp>
        <p:nvSpPr>
          <p:cNvPr id="21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1583702"/>
            <a:ext cx="3030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>
                <a:solidFill>
                  <a:schemeClr val="bg1"/>
                </a:solidFill>
                <a:latin typeface="Montserrat" panose="00000500000000000000" pitchFamily="2" charset="0"/>
              </a:rPr>
              <a:t>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ko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ste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postupovali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na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základe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tohto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princípu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</a:p>
          <a:p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2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1583702"/>
            <a:ext cx="324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Čo by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ste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v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budúcnosti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urobili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pre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lepšie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uplatňovanie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tohto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princípu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</a:p>
          <a:p>
            <a:pPr algn="r"/>
            <a:endParaRPr lang="en-GB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4734" y="278467"/>
            <a:ext cx="493571" cy="493571"/>
          </a:xfrm>
          <a:prstGeom prst="rect">
            <a:avLst/>
          </a:prstGeom>
        </p:spPr>
      </p:pic>
      <p:sp>
        <p:nvSpPr>
          <p:cNvPr id="24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4149365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4149364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6" name="Inhaltsplatzhalter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614" y="3753182"/>
            <a:ext cx="2559410" cy="792365"/>
          </a:xfrm>
          <a:prstGeom prst="rect">
            <a:avLst/>
          </a:prstGeom>
        </p:spPr>
      </p:pic>
      <p:sp>
        <p:nvSpPr>
          <p:cNvPr id="27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4149364"/>
            <a:ext cx="3030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>
                <a:solidFill>
                  <a:schemeClr val="bg1"/>
                </a:solidFill>
                <a:latin typeface="Montserrat" panose="00000500000000000000" pitchFamily="2" charset="0"/>
              </a:rPr>
              <a:t>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ko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ste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postupovali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na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základe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tohto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princípu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</a:p>
          <a:p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8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4149364"/>
            <a:ext cx="324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Čo by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ste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v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budúcnosti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urobili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pre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lepšie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uplatňovanie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tohto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princípu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350884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/>
          </a:p>
        </p:txBody>
      </p:sp>
      <p:sp>
        <p:nvSpPr>
          <p:cNvPr id="15" name="Textfeld 14"/>
          <p:cNvSpPr txBox="1"/>
          <p:nvPr/>
        </p:nvSpPr>
        <p:spPr>
          <a:xfrm>
            <a:off x="4754773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/>
          </a:p>
        </p:txBody>
      </p:sp>
      <p:sp>
        <p:nvSpPr>
          <p:cNvPr id="16" name="Textfeld 15"/>
          <p:cNvSpPr txBox="1"/>
          <p:nvPr/>
        </p:nvSpPr>
        <p:spPr>
          <a:xfrm>
            <a:off x="350884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/>
          </a:p>
        </p:txBody>
      </p:sp>
      <p:sp>
        <p:nvSpPr>
          <p:cNvPr id="17" name="Textfeld 16"/>
          <p:cNvSpPr txBox="1"/>
          <p:nvPr/>
        </p:nvSpPr>
        <p:spPr>
          <a:xfrm>
            <a:off x="4754773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/>
          </a:p>
        </p:txBody>
      </p:sp>
      <p:sp>
        <p:nvSpPr>
          <p:cNvPr id="2" name="Obdĺžnik 1">
            <a:extLst>
              <a:ext uri="{FF2B5EF4-FFF2-40B4-BE49-F238E27FC236}">
                <a16:creationId xmlns:a16="http://schemas.microsoft.com/office/drawing/2014/main" id="{12A737CB-58B5-44D7-BC8E-698571EAB98C}"/>
              </a:ext>
            </a:extLst>
          </p:cNvPr>
          <p:cNvSpPr/>
          <p:nvPr/>
        </p:nvSpPr>
        <p:spPr>
          <a:xfrm>
            <a:off x="4173019" y="3753181"/>
            <a:ext cx="1669084" cy="769441"/>
          </a:xfrm>
          <a:prstGeom prst="rect">
            <a:avLst/>
          </a:prstGeom>
          <a:solidFill>
            <a:srgbClr val="CCD7DB"/>
          </a:solidFill>
          <a:ln>
            <a:solidFill>
              <a:srgbClr val="CCD7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0C137998-8D20-4AD7-8D4B-12683628868F}"/>
              </a:ext>
            </a:extLst>
          </p:cNvPr>
          <p:cNvSpPr txBox="1"/>
          <p:nvPr/>
        </p:nvSpPr>
        <p:spPr>
          <a:xfrm>
            <a:off x="4078364" y="4015192"/>
            <a:ext cx="16811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100" dirty="0">
                <a:solidFill>
                  <a:srgbClr val="32578E"/>
                </a:solidFill>
              </a:rPr>
              <a:t>Riadenie neistoty</a:t>
            </a:r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A4225AD4-9634-4C4D-B094-DEE21088F1AC}"/>
              </a:ext>
            </a:extLst>
          </p:cNvPr>
          <p:cNvSpPr/>
          <p:nvPr/>
        </p:nvSpPr>
        <p:spPr>
          <a:xfrm>
            <a:off x="4160962" y="1275738"/>
            <a:ext cx="1554039" cy="678704"/>
          </a:xfrm>
          <a:prstGeom prst="rect">
            <a:avLst/>
          </a:prstGeom>
          <a:solidFill>
            <a:srgbClr val="CCD7DB"/>
          </a:solidFill>
          <a:ln>
            <a:solidFill>
              <a:srgbClr val="CCD7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1D74DA2F-01CE-4807-A0CF-5E8A0B1EF48A}"/>
              </a:ext>
            </a:extLst>
          </p:cNvPr>
          <p:cNvSpPr txBox="1"/>
          <p:nvPr/>
        </p:nvSpPr>
        <p:spPr>
          <a:xfrm>
            <a:off x="3974734" y="1446949"/>
            <a:ext cx="17919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100" dirty="0">
                <a:solidFill>
                  <a:srgbClr val="32578E"/>
                </a:solidFill>
              </a:rPr>
              <a:t>Využívanie poznatkov</a:t>
            </a:r>
          </a:p>
        </p:txBody>
      </p:sp>
    </p:spTree>
    <p:extLst>
      <p:ext uri="{BB962C8B-B14F-4D97-AF65-F5344CB8AC3E}">
        <p14:creationId xmlns:p14="http://schemas.microsoft.com/office/powerpoint/2010/main" val="46508339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1583703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1583702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M</a:t>
            </a:r>
            <a:r>
              <a:rPr lang="sk-SK" i="1" dirty="0" err="1"/>
              <a:t>ôj</a:t>
            </a:r>
            <a:r>
              <a:rPr lang="sk-SK" i="1" dirty="0"/>
              <a:t> projekt</a:t>
            </a:r>
            <a:r>
              <a:rPr lang="en-GB" i="1" dirty="0"/>
              <a:t>:</a:t>
            </a:r>
            <a:br>
              <a:rPr lang="en-GB" i="1" dirty="0"/>
            </a:br>
            <a:r>
              <a:rPr lang="en-GB" dirty="0"/>
              <a:t>In</a:t>
            </a:r>
            <a:r>
              <a:rPr lang="sk-SK" dirty="0"/>
              <a:t>ovácia</a:t>
            </a:r>
            <a:r>
              <a:rPr lang="en-GB" dirty="0"/>
              <a:t> &amp; </a:t>
            </a:r>
            <a:r>
              <a:rPr lang="sk-SK" dirty="0"/>
              <a:t>Kríza</a:t>
            </a:r>
            <a:endParaRPr lang="de-AT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202" y="1184561"/>
            <a:ext cx="2548234" cy="798284"/>
          </a:xfrm>
          <a:prstGeom prst="rect">
            <a:avLst/>
          </a:prstGeom>
        </p:spPr>
      </p:pic>
      <p:sp>
        <p:nvSpPr>
          <p:cNvPr id="21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1583702"/>
            <a:ext cx="3030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>
                <a:solidFill>
                  <a:schemeClr val="bg1"/>
                </a:solidFill>
                <a:latin typeface="Montserrat" panose="00000500000000000000" pitchFamily="2" charset="0"/>
              </a:rPr>
              <a:t>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ko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ste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postupovali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na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základe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tohto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princípu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</a:p>
          <a:p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2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1583702"/>
            <a:ext cx="324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Čo by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ste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v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budúcnosti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urobili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pre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lepšie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uplatňovanie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tohto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princípu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</a:p>
          <a:p>
            <a:pPr algn="r"/>
            <a:endParaRPr lang="en-GB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4734" y="278467"/>
            <a:ext cx="493571" cy="493571"/>
          </a:xfrm>
          <a:prstGeom prst="rect">
            <a:avLst/>
          </a:prstGeom>
        </p:spPr>
      </p:pic>
      <p:sp>
        <p:nvSpPr>
          <p:cNvPr id="24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4149365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4149364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6" name="Inhaltsplatzhalter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115" y="3750223"/>
            <a:ext cx="2552408" cy="798284"/>
          </a:xfrm>
          <a:prstGeom prst="rect">
            <a:avLst/>
          </a:prstGeom>
        </p:spPr>
      </p:pic>
      <p:sp>
        <p:nvSpPr>
          <p:cNvPr id="27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4149364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>
                <a:solidFill>
                  <a:schemeClr val="bg1"/>
                </a:solidFill>
                <a:latin typeface="Montserrat" panose="00000500000000000000" pitchFamily="2" charset="0"/>
              </a:rPr>
              <a:t>Ako ste postupovali na základe tohto princípu?</a:t>
            </a:r>
          </a:p>
        </p:txBody>
      </p:sp>
      <p:sp>
        <p:nvSpPr>
          <p:cNvPr id="28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4149364"/>
            <a:ext cx="324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Čo by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ste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v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budúcnosti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urobili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pre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lepšie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uplatňovanie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tohto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princípu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</a:p>
          <a:p>
            <a:pPr algn="r"/>
            <a:endParaRPr lang="en-GB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50884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/>
          </a:p>
        </p:txBody>
      </p:sp>
      <p:sp>
        <p:nvSpPr>
          <p:cNvPr id="15" name="Textfeld 14"/>
          <p:cNvSpPr txBox="1"/>
          <p:nvPr/>
        </p:nvSpPr>
        <p:spPr>
          <a:xfrm>
            <a:off x="4754773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/>
          </a:p>
        </p:txBody>
      </p:sp>
      <p:sp>
        <p:nvSpPr>
          <p:cNvPr id="16" name="Textfeld 15"/>
          <p:cNvSpPr txBox="1"/>
          <p:nvPr/>
        </p:nvSpPr>
        <p:spPr>
          <a:xfrm>
            <a:off x="350884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/>
          </a:p>
        </p:txBody>
      </p:sp>
      <p:sp>
        <p:nvSpPr>
          <p:cNvPr id="17" name="Textfeld 16"/>
          <p:cNvSpPr txBox="1"/>
          <p:nvPr/>
        </p:nvSpPr>
        <p:spPr>
          <a:xfrm>
            <a:off x="4754773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/>
          </a:p>
        </p:txBody>
      </p:sp>
      <p:sp>
        <p:nvSpPr>
          <p:cNvPr id="2" name="Obdĺžnik 1">
            <a:extLst>
              <a:ext uri="{FF2B5EF4-FFF2-40B4-BE49-F238E27FC236}">
                <a16:creationId xmlns:a16="http://schemas.microsoft.com/office/drawing/2014/main" id="{CB6FFED0-2709-472E-9F98-AD92F66BDB39}"/>
              </a:ext>
            </a:extLst>
          </p:cNvPr>
          <p:cNvSpPr/>
          <p:nvPr/>
        </p:nvSpPr>
        <p:spPr>
          <a:xfrm>
            <a:off x="4447430" y="1252226"/>
            <a:ext cx="1253921" cy="612669"/>
          </a:xfrm>
          <a:prstGeom prst="rect">
            <a:avLst/>
          </a:prstGeom>
          <a:solidFill>
            <a:srgbClr val="CCD7DB"/>
          </a:solidFill>
          <a:ln>
            <a:solidFill>
              <a:srgbClr val="CCD7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5C087DC9-2A0F-405B-82A5-3E8E65BC2F94}"/>
              </a:ext>
            </a:extLst>
          </p:cNvPr>
          <p:cNvSpPr txBox="1"/>
          <p:nvPr/>
        </p:nvSpPr>
        <p:spPr>
          <a:xfrm>
            <a:off x="4343735" y="1353283"/>
            <a:ext cx="13576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100" dirty="0">
                <a:solidFill>
                  <a:srgbClr val="32578E"/>
                </a:solidFill>
              </a:rPr>
              <a:t>Adaptabilné štruktúry</a:t>
            </a:r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4CB88DFA-3451-420A-8B7A-BA659B449D57}"/>
              </a:ext>
            </a:extLst>
          </p:cNvPr>
          <p:cNvSpPr/>
          <p:nvPr/>
        </p:nvSpPr>
        <p:spPr>
          <a:xfrm>
            <a:off x="4247402" y="3812745"/>
            <a:ext cx="1578519" cy="626908"/>
          </a:xfrm>
          <a:prstGeom prst="rect">
            <a:avLst/>
          </a:prstGeom>
          <a:solidFill>
            <a:srgbClr val="CCD7DB"/>
          </a:solidFill>
          <a:ln>
            <a:solidFill>
              <a:srgbClr val="CCD7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CBF435AA-950C-4E53-A289-26B9C332A105}"/>
              </a:ext>
            </a:extLst>
          </p:cNvPr>
          <p:cNvSpPr txBox="1"/>
          <p:nvPr/>
        </p:nvSpPr>
        <p:spPr>
          <a:xfrm>
            <a:off x="4209742" y="4007912"/>
            <a:ext cx="15785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>
                <a:solidFill>
                  <a:srgbClr val="32578E"/>
                </a:solidFill>
              </a:rPr>
              <a:t>Systémový prístup</a:t>
            </a:r>
          </a:p>
        </p:txBody>
      </p:sp>
    </p:spTree>
    <p:extLst>
      <p:ext uri="{BB962C8B-B14F-4D97-AF65-F5344CB8AC3E}">
        <p14:creationId xmlns:p14="http://schemas.microsoft.com/office/powerpoint/2010/main" val="3957461107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7D6B3F-5577-476F-86B7-640F22A7303E}">
  <ds:schemaRefs>
    <ds:schemaRef ds:uri="dde413db-0745-4f3a-8dca-564dc7ff6f7d"/>
    <ds:schemaRef ds:uri="http://purl.org/dc/terms/"/>
    <ds:schemaRef ds:uri="http://schemas.microsoft.com/office/2006/documentManagement/types"/>
    <ds:schemaRef ds:uri="1a8d9a65-8471-4209-a900-f8e11db75e0a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08b0a3ee-3d2a-451c-9a1a-7e5d5b0c9c7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380</Words>
  <Application>Microsoft Office PowerPoint</Application>
  <PresentationFormat>Prezentácia na obrazovke (4:3)</PresentationFormat>
  <Paragraphs>87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8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14" baseType="lpstr">
      <vt:lpstr>Arial</vt:lpstr>
      <vt:lpstr>Calibri</vt:lpstr>
      <vt:lpstr>Cambria</vt:lpstr>
      <vt:lpstr>Georgia</vt:lpstr>
      <vt:lpstr>Montserrat</vt:lpstr>
      <vt:lpstr>Montserrat Light</vt:lpstr>
      <vt:lpstr>Verdana</vt:lpstr>
      <vt:lpstr>Wingdings</vt:lpstr>
      <vt:lpstr>WU 4:3</vt:lpstr>
      <vt:lpstr>Inovácia &amp; Kríza</vt:lpstr>
      <vt:lpstr>Môj projekt: Inovácia &amp; Kríza</vt:lpstr>
      <vt:lpstr>Môj projekt: Inovácia &amp; Kríza</vt:lpstr>
      <vt:lpstr>Môj projekt: Inovácia &amp; Kríza</vt:lpstr>
      <vt:lpstr>Môj projekt: Inovácia &amp; Kríza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2021-10-26T12:31:38Z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