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6" r:id="rId5"/>
    <p:sldId id="377" r:id="rId6"/>
    <p:sldId id="378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85" d="100"/>
          <a:sy n="85" d="100"/>
        </p:scale>
        <p:origin x="7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5219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Storitve &amp; </a:t>
            </a:r>
            <a:r>
              <a:rPr lang="en-GB" dirty="0" err="1"/>
              <a:t>učinki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l-SI" b="1" dirty="0">
                <a:latin typeface="Montserrat Light" panose="00000400000000000000" pitchFamily="2" charset="0"/>
              </a:rPr>
              <a:t>Poglavitna vprašanja</a:t>
            </a:r>
            <a:endParaRPr lang="en-GB" sz="180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Katere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konkretne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storitve</a:t>
            </a:r>
            <a:r>
              <a:rPr lang="en-GB" dirty="0">
                <a:latin typeface="Montserrat Light" panose="00000400000000000000" pitchFamily="2" charset="0"/>
              </a:rPr>
              <a:t> so </a:t>
            </a:r>
            <a:r>
              <a:rPr lang="en-GB" dirty="0" err="1">
                <a:latin typeface="Montserrat Light" panose="00000400000000000000" pitchFamily="2" charset="0"/>
              </a:rPr>
              <a:t>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voljo</a:t>
            </a:r>
            <a:r>
              <a:rPr lang="en-GB" dirty="0">
                <a:latin typeface="Montserrat Light" panose="00000400000000000000" pitchFamily="2" charset="0"/>
              </a:rPr>
              <a:t>? </a:t>
            </a:r>
            <a:r>
              <a:rPr lang="en-GB" dirty="0" err="1">
                <a:latin typeface="Montserrat Light" panose="00000400000000000000" pitchFamily="2" charset="0"/>
              </a:rPr>
              <a:t>Katere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dejavnosti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boste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izvajali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it-IT" dirty="0" err="1">
                <a:latin typeface="Montserrat Light" panose="00000400000000000000" pitchFamily="2" charset="0"/>
              </a:rPr>
              <a:t>Kdo</a:t>
            </a:r>
            <a:r>
              <a:rPr lang="it-IT" dirty="0">
                <a:latin typeface="Montserrat Light" panose="00000400000000000000" pitchFamily="2" charset="0"/>
              </a:rPr>
              <a:t> so </a:t>
            </a:r>
            <a:r>
              <a:rPr lang="it-IT" dirty="0" err="1">
                <a:latin typeface="Montserrat Light" panose="00000400000000000000" pitchFamily="2" charset="0"/>
              </a:rPr>
              <a:t>vaše</a:t>
            </a:r>
            <a:r>
              <a:rPr lang="it-IT" dirty="0">
                <a:latin typeface="Montserrat Light" panose="00000400000000000000" pitchFamily="2" charset="0"/>
              </a:rPr>
              <a:t> </a:t>
            </a:r>
            <a:r>
              <a:rPr lang="it-IT" dirty="0" err="1">
                <a:latin typeface="Montserrat Light" panose="00000400000000000000" pitchFamily="2" charset="0"/>
              </a:rPr>
              <a:t>zainteresirane</a:t>
            </a:r>
            <a:r>
              <a:rPr lang="it-IT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skupine</a:t>
            </a:r>
            <a:r>
              <a:rPr lang="it-IT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Kakšen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vpliv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imajo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vaše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dejavnosti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življenje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zainteresiranih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skupin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/>
          </a:p>
          <a:p>
            <a:pPr lvl="1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8231579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Storitve &amp; </a:t>
            </a:r>
            <a:r>
              <a:rPr lang="en-GB" dirty="0" err="1"/>
              <a:t>učinki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4788024" y="3496716"/>
            <a:ext cx="1872208" cy="169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Montserrat" pitchFamily="50" charset="0"/>
              </a:rPr>
              <a:t>Koliko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dejavnosti</a:t>
            </a:r>
            <a:r>
              <a:rPr lang="en-US" sz="1400" dirty="0">
                <a:latin typeface="Montserrat" pitchFamily="50" charset="0"/>
              </a:rPr>
              <a:t> je </a:t>
            </a:r>
            <a:r>
              <a:rPr lang="en-US" sz="1400" dirty="0" err="1">
                <a:latin typeface="Montserrat" pitchFamily="50" charset="0"/>
              </a:rPr>
              <a:t>bilo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izvedenih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oziroma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koliko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izdelkov</a:t>
            </a:r>
            <a:r>
              <a:rPr lang="en-US" sz="1400" dirty="0">
                <a:latin typeface="Montserrat" pitchFamily="50" charset="0"/>
              </a:rPr>
              <a:t> je </a:t>
            </a:r>
            <a:r>
              <a:rPr lang="en-US" sz="1400" dirty="0" err="1">
                <a:latin typeface="Montserrat" pitchFamily="50" charset="0"/>
              </a:rPr>
              <a:t>bilo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prodanih</a:t>
            </a:r>
            <a:r>
              <a:rPr lang="en-US" sz="1400" dirty="0">
                <a:latin typeface="Montserrat" pitchFamily="50" charset="0"/>
              </a:rPr>
              <a:t>? </a:t>
            </a:r>
            <a:r>
              <a:rPr lang="en-US" sz="1400" dirty="0" err="1">
                <a:latin typeface="Montserrat" pitchFamily="50" charset="0"/>
              </a:rPr>
              <a:t>Koliko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ljudi</a:t>
            </a:r>
            <a:r>
              <a:rPr lang="en-US" sz="1400" dirty="0">
                <a:latin typeface="Montserrat" pitchFamily="50" charset="0"/>
              </a:rPr>
              <a:t> je </a:t>
            </a:r>
            <a:r>
              <a:rPr lang="en-US" sz="1400" dirty="0" err="1">
                <a:latin typeface="Montserrat" pitchFamily="50" charset="0"/>
              </a:rPr>
              <a:t>sodelovalo</a:t>
            </a:r>
            <a:r>
              <a:rPr lang="en-US" sz="1400" dirty="0">
                <a:latin typeface="Montserrat" pitchFamily="50" charset="0"/>
              </a:rPr>
              <a:t> v </a:t>
            </a:r>
            <a:r>
              <a:rPr lang="en-US" sz="1400" dirty="0" err="1">
                <a:latin typeface="Montserrat" pitchFamily="50" charset="0"/>
              </a:rPr>
              <a:t>aktivnostih</a:t>
            </a:r>
            <a:r>
              <a:rPr lang="en-US" sz="1400" dirty="0">
                <a:latin typeface="Montserrat" pitchFamily="50" charset="0"/>
              </a:rPr>
              <a:t>?</a:t>
            </a:r>
          </a:p>
        </p:txBody>
      </p:sp>
      <p:sp>
        <p:nvSpPr>
          <p:cNvPr id="17" name="Rechteck 16"/>
          <p:cNvSpPr/>
          <p:nvPr/>
        </p:nvSpPr>
        <p:spPr>
          <a:xfrm>
            <a:off x="251520" y="3496716"/>
            <a:ext cx="1872208" cy="770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Montserrat" pitchFamily="50" charset="0"/>
              </a:rPr>
              <a:t>Katere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vire</a:t>
            </a:r>
            <a:r>
              <a:rPr lang="en-US" sz="1400" dirty="0">
                <a:latin typeface="Montserrat" pitchFamily="50" charset="0"/>
              </a:rPr>
              <a:t> v </a:t>
            </a:r>
            <a:r>
              <a:rPr lang="en-US" sz="1400" dirty="0" err="1">
                <a:latin typeface="Montserrat" pitchFamily="50" charset="0"/>
              </a:rPr>
              <a:t>projekt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vlaga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deležnik</a:t>
            </a:r>
            <a:r>
              <a:rPr lang="en-US" sz="1400" dirty="0">
                <a:latin typeface="Montserrat" pitchFamily="50" charset="0"/>
              </a:rPr>
              <a:t>?</a:t>
            </a:r>
          </a:p>
        </p:txBody>
      </p:sp>
      <p:sp>
        <p:nvSpPr>
          <p:cNvPr id="18" name="Rechteck 17"/>
          <p:cNvSpPr/>
          <p:nvPr/>
        </p:nvSpPr>
        <p:spPr>
          <a:xfrm>
            <a:off x="2555471" y="3490111"/>
            <a:ext cx="1872208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err="1">
                <a:latin typeface="Montserrat" pitchFamily="50" charset="0"/>
              </a:rPr>
              <a:t>Katere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dejavnosti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vplivajo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na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en-US" sz="1400" dirty="0" err="1">
                <a:latin typeface="Montserrat" pitchFamily="50" charset="0"/>
              </a:rPr>
              <a:t>zainteresirane</a:t>
            </a:r>
            <a:r>
              <a:rPr lang="en-US" sz="1400" dirty="0">
                <a:latin typeface="Montserrat" pitchFamily="50" charset="0"/>
              </a:rPr>
              <a:t> </a:t>
            </a:r>
            <a:r>
              <a:rPr lang="sl-SI" sz="1400" dirty="0">
                <a:latin typeface="Montserrat" pitchFamily="50" charset="0"/>
              </a:rPr>
              <a:t>skupine</a:t>
            </a:r>
            <a:r>
              <a:rPr lang="en-US" sz="1400" dirty="0">
                <a:latin typeface="Montserrat" pitchFamily="50" charset="0"/>
              </a:rPr>
              <a:t>?</a:t>
            </a: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1400" dirty="0" err="1">
                <a:latin typeface="Montserrat" pitchFamily="50" charset="0"/>
              </a:rPr>
              <a:t>Kakšen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vpliv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imajo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vaše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dejavnosti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na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življenje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en-GB" sz="1400" dirty="0" err="1">
                <a:latin typeface="Montserrat" pitchFamily="50" charset="0"/>
              </a:rPr>
              <a:t>zainteresiranih</a:t>
            </a:r>
            <a:r>
              <a:rPr lang="en-GB" sz="1400" dirty="0">
                <a:latin typeface="Montserrat" pitchFamily="50" charset="0"/>
              </a:rPr>
              <a:t> </a:t>
            </a:r>
            <a:r>
              <a:rPr lang="sl-SI" sz="1400" dirty="0">
                <a:latin typeface="Montserrat" pitchFamily="50" charset="0"/>
              </a:rPr>
              <a:t>skupin</a:t>
            </a:r>
            <a:r>
              <a:rPr lang="en-GB" sz="1400" dirty="0">
                <a:latin typeface="Montserrat" pitchFamily="50" charset="0"/>
              </a:rPr>
              <a:t>?</a:t>
            </a: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1814920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1600" b="1" dirty="0" err="1">
                <a:latin typeface="Montserrat Light" panose="00000400000000000000" pitchFamily="2" charset="0"/>
              </a:rPr>
              <a:t>Veriga</a:t>
            </a:r>
            <a:r>
              <a:rPr lang="en-GB" sz="1600" b="1" dirty="0">
                <a:latin typeface="Montserrat Light" panose="00000400000000000000" pitchFamily="2" charset="0"/>
              </a:rPr>
              <a:t> </a:t>
            </a:r>
            <a:r>
              <a:rPr lang="en-GB" sz="1600" b="1" dirty="0" err="1">
                <a:latin typeface="Montserrat Light" panose="00000400000000000000" pitchFamily="2" charset="0"/>
              </a:rPr>
              <a:t>vrednosti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en-GB" sz="1600" dirty="0" err="1">
                <a:latin typeface="Montserrat Light" panose="00000400000000000000" pitchFamily="2" charset="0"/>
              </a:rPr>
              <a:t>Deležnik</a:t>
            </a:r>
            <a:r>
              <a:rPr lang="en-GB" sz="1600" dirty="0">
                <a:latin typeface="Montserrat Light" panose="00000400000000000000" pitchFamily="2" charset="0"/>
              </a:rPr>
              <a:t> A: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375630" y="2560612"/>
            <a:ext cx="8516850" cy="780356"/>
            <a:chOff x="375630" y="2560612"/>
            <a:chExt cx="8516850" cy="780356"/>
          </a:xfrm>
        </p:grpSpPr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630" y="2560612"/>
              <a:ext cx="8516850" cy="780356"/>
            </a:xfrm>
            <a:prstGeom prst="rect">
              <a:avLst/>
            </a:prstGeom>
          </p:spPr>
        </p:pic>
        <p:sp>
          <p:nvSpPr>
            <p:cNvPr id="3" name="Textfeld 2"/>
            <p:cNvSpPr txBox="1"/>
            <p:nvPr/>
          </p:nvSpPr>
          <p:spPr>
            <a:xfrm>
              <a:off x="680132" y="2765415"/>
              <a:ext cx="1362869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Vložek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632584" y="2765415"/>
              <a:ext cx="1717981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Dejavnosti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094638" y="2750735"/>
              <a:ext cx="1442189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Rezultati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280900" y="2750735"/>
              <a:ext cx="1604228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Posledice</a:t>
              </a:r>
              <a:endParaRPr lang="de-AT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18510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Moj</a:t>
            </a:r>
            <a:r>
              <a:rPr lang="en-GB" i="1" dirty="0"/>
              <a:t> </a:t>
            </a:r>
            <a:r>
              <a:rPr lang="en-GB" i="1" dirty="0" err="1"/>
              <a:t>projekt</a:t>
            </a:r>
            <a:r>
              <a:rPr lang="en-GB" i="1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/>
              <a:t>Storitve &amp; </a:t>
            </a:r>
            <a:r>
              <a:rPr lang="en-GB" dirty="0" err="1"/>
              <a:t>učinki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4788024" y="3496716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51520" y="3496716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  <a:cs typeface="+mn-cs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555471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020272" y="3490111"/>
            <a:ext cx="1872208" cy="97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96094" y="1556564"/>
            <a:ext cx="1814920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1600" b="1" dirty="0" err="1">
                <a:latin typeface="Montserrat Light" panose="00000400000000000000" pitchFamily="2" charset="0"/>
              </a:rPr>
              <a:t>Veriga</a:t>
            </a:r>
            <a:r>
              <a:rPr lang="en-GB" sz="1600" b="1" dirty="0">
                <a:latin typeface="Montserrat Light" panose="00000400000000000000" pitchFamily="2" charset="0"/>
              </a:rPr>
              <a:t> </a:t>
            </a:r>
            <a:r>
              <a:rPr lang="en-GB" sz="1600" b="1" dirty="0" err="1">
                <a:latin typeface="Montserrat Light" panose="00000400000000000000" pitchFamily="2" charset="0"/>
              </a:rPr>
              <a:t>vrednosti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en-GB" sz="1600" dirty="0" err="1">
                <a:latin typeface="Montserrat Light" panose="00000400000000000000" pitchFamily="2" charset="0"/>
              </a:rPr>
              <a:t>Deležnik</a:t>
            </a:r>
            <a:r>
              <a:rPr lang="en-GB" sz="1600" dirty="0">
                <a:latin typeface="Montserrat Light" panose="00000400000000000000" pitchFamily="2" charset="0"/>
              </a:rPr>
              <a:t> A: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662" y="289924"/>
            <a:ext cx="840017" cy="840017"/>
          </a:xfrm>
          <a:prstGeom prst="rect">
            <a:avLst/>
          </a:prstGeom>
        </p:spPr>
      </p:pic>
      <p:grpSp>
        <p:nvGrpSpPr>
          <p:cNvPr id="11" name="Gruppieren 10"/>
          <p:cNvGrpSpPr/>
          <p:nvPr/>
        </p:nvGrpSpPr>
        <p:grpSpPr>
          <a:xfrm>
            <a:off x="251520" y="2575421"/>
            <a:ext cx="8516850" cy="780356"/>
            <a:chOff x="375630" y="2560612"/>
            <a:chExt cx="8516850" cy="780356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630" y="2560612"/>
              <a:ext cx="8516850" cy="780356"/>
            </a:xfrm>
            <a:prstGeom prst="rect">
              <a:avLst/>
            </a:prstGeom>
          </p:spPr>
        </p:pic>
        <p:sp>
          <p:nvSpPr>
            <p:cNvPr id="13" name="Textfeld 12"/>
            <p:cNvSpPr txBox="1"/>
            <p:nvPr/>
          </p:nvSpPr>
          <p:spPr>
            <a:xfrm>
              <a:off x="680132" y="2765415"/>
              <a:ext cx="1362869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Vložek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2632584" y="2765415"/>
              <a:ext cx="1717981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Dejavnosti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094638" y="2750735"/>
              <a:ext cx="1442189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Rezultati</a:t>
              </a:r>
              <a:endParaRPr lang="de-AT" dirty="0">
                <a:solidFill>
                  <a:schemeClr val="bg1"/>
                </a:solidFill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280900" y="2750735"/>
              <a:ext cx="1604228" cy="400110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r>
                <a:rPr lang="sl-SI" sz="2000" b="1" dirty="0">
                  <a:solidFill>
                    <a:schemeClr val="bg1"/>
                  </a:solidFill>
                  <a:latin typeface="Montserrat" pitchFamily="50" charset="0"/>
                </a:rPr>
                <a:t>Posledice</a:t>
              </a:r>
              <a:endParaRPr lang="de-AT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073845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purl.org/dc/elements/1.1/"/>
    <ds:schemaRef ds:uri="http://schemas.microsoft.com/office/2006/metadata/properties"/>
    <ds:schemaRef ds:uri="1a8d9a65-8471-4209-a900-f8e11db75e0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de413db-0745-4f3a-8dca-564dc7ff6f7d"/>
    <ds:schemaRef ds:uri="08b0a3ee-3d2a-451c-9a1a-7e5d5b0c9c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117</Words>
  <Application>Microsoft Office PowerPoint</Application>
  <PresentationFormat>Bildschirmpräsentation (4:3)</PresentationFormat>
  <Paragraphs>36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Storitve &amp; učinki</vt:lpstr>
      <vt:lpstr>Storitve &amp; učinki</vt:lpstr>
      <vt:lpstr>Moj projekt: Storitve &amp; učinki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2021-07-07T11:34:49Z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