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7" r:id="rId5"/>
    <p:sldId id="378" r:id="rId6"/>
    <p:sldId id="379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85" d="100"/>
          <a:sy n="85" d="100"/>
        </p:scale>
        <p:origin x="28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Stroški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l-SI" b="1" dirty="0">
                <a:latin typeface="Montserrat Light" panose="00000400000000000000" pitchFamily="2" charset="0"/>
              </a:rPr>
              <a:t>Poglavitna</a:t>
            </a:r>
            <a:r>
              <a:rPr lang="en-GB" b="1" dirty="0">
                <a:latin typeface="Montserrat Light" panose="00000400000000000000" pitchFamily="2" charset="0"/>
              </a:rPr>
              <a:t> </a:t>
            </a:r>
            <a:r>
              <a:rPr lang="en-GB" b="1" dirty="0" err="1">
                <a:latin typeface="Montserrat Light" panose="00000400000000000000" pitchFamily="2" charset="0"/>
              </a:rPr>
              <a:t>vprašanja</a:t>
            </a:r>
            <a:endParaRPr lang="en-GB" sz="180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GB" dirty="0">
                <a:latin typeface="Montserrat Light" panose="00000400000000000000" pitchFamily="2" charset="0"/>
              </a:rPr>
              <a:t>S </a:t>
            </a:r>
            <a:r>
              <a:rPr lang="en-GB" dirty="0" err="1">
                <a:latin typeface="Montserrat Light" panose="00000400000000000000" pitchFamily="2" charset="0"/>
              </a:rPr>
              <a:t>kakšnimi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naložbenimi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stroški</a:t>
            </a:r>
            <a:r>
              <a:rPr lang="en-GB" dirty="0">
                <a:latin typeface="Montserrat Light" panose="00000400000000000000" pitchFamily="2" charset="0"/>
              </a:rPr>
              <a:t> se </a:t>
            </a:r>
            <a:r>
              <a:rPr lang="en-GB" dirty="0" err="1">
                <a:latin typeface="Montserrat Light" panose="00000400000000000000" pitchFamily="2" charset="0"/>
              </a:rPr>
              <a:t>soočate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vzpostavitvi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projekta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it-IT" dirty="0" err="1">
                <a:latin typeface="Montserrat Light" panose="00000400000000000000" pitchFamily="2" charset="0"/>
              </a:rPr>
              <a:t>Kakšni</a:t>
            </a:r>
            <a:r>
              <a:rPr lang="it-IT" dirty="0">
                <a:latin typeface="Montserrat Light" panose="00000400000000000000" pitchFamily="2" charset="0"/>
              </a:rPr>
              <a:t> so </a:t>
            </a:r>
            <a:r>
              <a:rPr lang="sl-SI" dirty="0">
                <a:latin typeface="Montserrat Light" panose="00000400000000000000" pitchFamily="2" charset="0"/>
              </a:rPr>
              <a:t>letni </a:t>
            </a:r>
            <a:r>
              <a:rPr lang="it-IT" dirty="0" err="1">
                <a:latin typeface="Montserrat Light" panose="00000400000000000000" pitchFamily="2" charset="0"/>
              </a:rPr>
              <a:t>stroški</a:t>
            </a:r>
            <a:r>
              <a:rPr lang="sl-SI" dirty="0">
                <a:latin typeface="Montserrat Light" panose="00000400000000000000" pitchFamily="2" charset="0"/>
              </a:rPr>
              <a:t> projekta</a:t>
            </a:r>
            <a:r>
              <a:rPr lang="it-IT" dirty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12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Kdaj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zapadejo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določeni </a:t>
            </a:r>
            <a:r>
              <a:rPr lang="en-GB" dirty="0" err="1">
                <a:latin typeface="Montserrat Light" panose="00000400000000000000" pitchFamily="2" charset="0"/>
              </a:rPr>
              <a:t>stroški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pl-PL" dirty="0">
                <a:latin typeface="Montserrat Light" panose="00000400000000000000" pitchFamily="2" charset="0"/>
              </a:rPr>
              <a:t>Kakšni so vaši letni stroški v tekočem letu?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/>
          </a:p>
          <a:p>
            <a:pPr marL="266689" lvl="1" indent="0">
              <a:buNone/>
            </a:pPr>
            <a:endParaRPr lang="en-GB" noProof="0" dirty="0"/>
          </a:p>
          <a:p>
            <a:pPr marL="0" indent="-6351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9302256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Stroški</a:t>
            </a:r>
            <a:endParaRPr lang="en-GB" noProof="0" dirty="0"/>
          </a:p>
        </p:txBody>
      </p:sp>
      <p:sp>
        <p:nvSpPr>
          <p:cNvPr id="7" name="Rechteck 6"/>
          <p:cNvSpPr/>
          <p:nvPr/>
        </p:nvSpPr>
        <p:spPr>
          <a:xfrm>
            <a:off x="171449" y="3190428"/>
            <a:ext cx="24359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Montserrat Light" panose="00000400000000000000" pitchFamily="2" charset="0"/>
              </a:rPr>
              <a:t>Za </a:t>
            </a:r>
            <a:r>
              <a:rPr lang="en-GB" sz="1600" dirty="0" err="1">
                <a:latin typeface="Montserrat Light" panose="00000400000000000000" pitchFamily="2" charset="0"/>
              </a:rPr>
              <a:t>izračun</a:t>
            </a:r>
            <a:r>
              <a:rPr lang="en-GB" sz="1600" dirty="0">
                <a:latin typeface="Montserrat Light" panose="00000400000000000000" pitchFamily="2" charset="0"/>
              </a:rPr>
              <a:t> </a:t>
            </a:r>
            <a:r>
              <a:rPr lang="en-GB" sz="1600" dirty="0" err="1">
                <a:latin typeface="Montserrat Light" panose="00000400000000000000" pitchFamily="2" charset="0"/>
              </a:rPr>
              <a:t>stroškov</a:t>
            </a:r>
            <a:r>
              <a:rPr lang="en-GB" sz="1600" dirty="0">
                <a:latin typeface="Montserrat Light" panose="00000400000000000000" pitchFamily="2" charset="0"/>
              </a:rPr>
              <a:t> in </a:t>
            </a:r>
            <a:r>
              <a:rPr lang="en-GB" sz="1600" dirty="0" err="1">
                <a:latin typeface="Montserrat Light" panose="00000400000000000000" pitchFamily="2" charset="0"/>
              </a:rPr>
              <a:t>odhodkov</a:t>
            </a:r>
            <a:r>
              <a:rPr lang="en-GB" sz="1600" dirty="0">
                <a:latin typeface="Montserrat Light" panose="00000400000000000000" pitchFamily="2" charset="0"/>
              </a:rPr>
              <a:t> </a:t>
            </a:r>
            <a:r>
              <a:rPr lang="en-GB" sz="1600" dirty="0" err="1">
                <a:latin typeface="Montserrat Light" panose="00000400000000000000" pitchFamily="2" charset="0"/>
              </a:rPr>
              <a:t>si</a:t>
            </a:r>
            <a:r>
              <a:rPr lang="en-GB" sz="1600" dirty="0">
                <a:latin typeface="Montserrat Light" panose="00000400000000000000" pitchFamily="2" charset="0"/>
              </a:rPr>
              <a:t> </a:t>
            </a:r>
            <a:r>
              <a:rPr lang="en-GB" sz="1600" dirty="0" err="1">
                <a:latin typeface="Montserrat Light" panose="00000400000000000000" pitchFamily="2" charset="0"/>
              </a:rPr>
              <a:t>oglejte</a:t>
            </a:r>
            <a:r>
              <a:rPr lang="en-GB" sz="1600" dirty="0">
                <a:latin typeface="Montserrat Light" panose="00000400000000000000" pitchFamily="2" charset="0"/>
              </a:rPr>
              <a:t> “</a:t>
            </a:r>
            <a:r>
              <a:rPr lang="en-GB" sz="1600" dirty="0" err="1">
                <a:latin typeface="Montserrat Light" panose="00000400000000000000" pitchFamily="2" charset="0"/>
              </a:rPr>
              <a:t>finančni</a:t>
            </a:r>
            <a:r>
              <a:rPr lang="en-GB" sz="1600" dirty="0">
                <a:latin typeface="Montserrat Light" panose="00000400000000000000" pitchFamily="2" charset="0"/>
              </a:rPr>
              <a:t> </a:t>
            </a:r>
            <a:r>
              <a:rPr lang="en-GB" sz="1600" dirty="0" err="1">
                <a:latin typeface="Montserrat Light" panose="00000400000000000000" pitchFamily="2" charset="0"/>
              </a:rPr>
              <a:t>načrt</a:t>
            </a:r>
            <a:r>
              <a:rPr lang="en-GB" sz="1600" dirty="0">
                <a:latin typeface="Montserrat Light" panose="00000400000000000000" pitchFamily="2" charset="0"/>
              </a:rPr>
              <a:t>” v </a:t>
            </a:r>
            <a:r>
              <a:rPr lang="en-GB" sz="1600" dirty="0" err="1">
                <a:latin typeface="Montserrat Light" panose="00000400000000000000" pitchFamily="2" charset="0"/>
              </a:rPr>
              <a:t>Excelu</a:t>
            </a:r>
            <a:endParaRPr lang="de-AT" sz="16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351" y="1518963"/>
            <a:ext cx="6308034" cy="45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682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Moj</a:t>
            </a:r>
            <a:r>
              <a:rPr lang="en-GB" i="1" dirty="0"/>
              <a:t> </a:t>
            </a:r>
            <a:r>
              <a:rPr lang="en-GB" i="1" dirty="0" err="1"/>
              <a:t>projekt</a:t>
            </a:r>
            <a:r>
              <a:rPr lang="en-GB" i="1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dirty="0" err="1"/>
              <a:t>Stroški</a:t>
            </a:r>
            <a:endParaRPr lang="en-GB" noProof="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/>
          </p:nvPr>
        </p:nvGraphicFramePr>
        <p:xfrm>
          <a:off x="222740" y="1383321"/>
          <a:ext cx="8686801" cy="4707168"/>
        </p:xfrm>
        <a:graphic>
          <a:graphicData uri="http://schemas.openxmlformats.org/drawingml/2006/table">
            <a:tbl>
              <a:tblPr/>
              <a:tblGrid>
                <a:gridCol w="2336050">
                  <a:extLst>
                    <a:ext uri="{9D8B030D-6E8A-4147-A177-3AD203B41FA5}">
                      <a16:colId xmlns:a16="http://schemas.microsoft.com/office/drawing/2014/main" val="2992857116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269413944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770552164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372695207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824770029"/>
                    </a:ext>
                  </a:extLst>
                </a:gridCol>
                <a:gridCol w="1164967">
                  <a:extLst>
                    <a:ext uri="{9D8B030D-6E8A-4147-A177-3AD203B41FA5}">
                      <a16:colId xmlns:a16="http://schemas.microsoft.com/office/drawing/2014/main" val="2683482907"/>
                    </a:ext>
                  </a:extLst>
                </a:gridCol>
              </a:tblGrid>
              <a:tr h="38841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Leto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1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Leto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2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Leto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3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Leto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4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Leto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5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15546"/>
                  </a:ext>
                </a:extLst>
              </a:tr>
              <a:tr h="34133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92833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(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Začetne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)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Investicije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55522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Materialni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63923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osebja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35598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Infrastrukturni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74798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Davki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&amp;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prispevki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3734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financiranja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767689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Vsi</a:t>
                      </a:r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91317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ODHODKI po nastanku poslovnega dogodka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13732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Pasivne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časovne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razmejitve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857764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Amortizacije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503722"/>
                  </a:ext>
                </a:extLst>
              </a:tr>
              <a:tr h="56496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Drugi ODHODKI in implicitni stroški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01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Drugi</a:t>
                      </a:r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odhodki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00137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+</a:t>
                      </a:r>
                      <a:r>
                        <a:rPr lang="de-AT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Implicitni</a:t>
                      </a:r>
                      <a:r>
                        <a:rPr lang="de-AT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9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57758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Skupni</a:t>
                      </a:r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stroški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472374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23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0598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2006/documentManagement/types"/>
    <ds:schemaRef ds:uri="1a8d9a65-8471-4209-a900-f8e11db75e0a"/>
    <ds:schemaRef ds:uri="08b0a3ee-3d2a-451c-9a1a-7e5d5b0c9c7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179</Words>
  <Application>Microsoft Office PowerPoint</Application>
  <PresentationFormat>Bildschirmpräsentation (4:3)</PresentationFormat>
  <Paragraphs>98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Stroški</vt:lpstr>
      <vt:lpstr>Stroški</vt:lpstr>
      <vt:lpstr>Moj projekt: Stroški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2021-07-07T11:38:29Z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