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84" r:id="rId5"/>
    <p:sldId id="383" r:id="rId6"/>
    <p:sldId id="385" r:id="rId7"/>
    <p:sldId id="386" r:id="rId8"/>
    <p:sldId id="387" r:id="rId9"/>
  </p:sldIdLst>
  <p:sldSz cx="9144000" cy="6858000" type="screen4x3"/>
  <p:notesSz cx="6797675" cy="9926638"/>
  <p:custDataLst>
    <p:tags r:id="rId12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1" name="Autor" initials="A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9A7"/>
    <a:srgbClr val="C8A000"/>
    <a:srgbClr val="003399"/>
    <a:srgbClr val="CBDDEF"/>
    <a:srgbClr val="0096D3"/>
    <a:srgbClr val="E7EFF7"/>
    <a:srgbClr val="159DD3"/>
    <a:srgbClr val="0C94B7"/>
    <a:srgbClr val="41B4CE"/>
    <a:srgbClr val="73B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7" autoAdjust="0"/>
    <p:restoredTop sz="95470" autoAdjust="0"/>
  </p:normalViewPr>
  <p:slideViewPr>
    <p:cSldViewPr snapToGrid="0" showGuides="1">
      <p:cViewPr varScale="1">
        <p:scale>
          <a:sx n="65" d="100"/>
          <a:sy n="65" d="100"/>
        </p:scale>
        <p:origin x="134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18.11.2021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18.11.2021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18.11.2021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18.11.2021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/>
              <a:t>Fusszeile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/>
              <a:t>Platzhalter für Objekte</a:t>
            </a:r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/>
              <a:t>Fusszeile</a:t>
            </a:r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18.11.2021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Fusszeile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18.11.2021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/>
              <a:t>Fusszeile</a:t>
            </a: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18.11.2021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/>
              <a:t>Fusszeile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18.11.2021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Fusszeile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18.11.2021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2018" y="1613536"/>
            <a:ext cx="8464267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sl-SI" b="1" noProof="0" dirty="0" smtClean="0">
                <a:latin typeface="Montserrat Light" panose="00000400000000000000" pitchFamily="2" charset="0"/>
              </a:rPr>
              <a:t>Poglavitna vprašanja</a:t>
            </a: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sl-SI" dirty="0" smtClean="0">
                <a:latin typeface="Montserrat Light" panose="00000400000000000000" pitchFamily="2" charset="0"/>
              </a:rPr>
              <a:t>Katera</a:t>
            </a:r>
            <a:r>
              <a:rPr lang="en-GB" dirty="0" smtClean="0">
                <a:latin typeface="Montserrat Light" panose="00000400000000000000" pitchFamily="2" charset="0"/>
              </a:rPr>
              <a:t> </a:t>
            </a:r>
            <a:r>
              <a:rPr lang="en-GB" dirty="0">
                <a:latin typeface="Montserrat Light" panose="00000400000000000000" pitchFamily="2" charset="0"/>
              </a:rPr>
              <a:t>je </a:t>
            </a:r>
            <a:r>
              <a:rPr lang="en-GB" noProof="1" smtClean="0">
                <a:latin typeface="Montserrat Light" panose="00000400000000000000" pitchFamily="2" charset="0"/>
              </a:rPr>
              <a:t>bila</a:t>
            </a:r>
            <a:r>
              <a:rPr lang="en-GB" dirty="0" smtClean="0">
                <a:latin typeface="Montserrat Light" panose="00000400000000000000" pitchFamily="2" charset="0"/>
              </a:rPr>
              <a:t> </a:t>
            </a:r>
            <a:r>
              <a:rPr lang="en-GB" dirty="0">
                <a:latin typeface="Montserrat Light" panose="00000400000000000000" pitchFamily="2" charset="0"/>
              </a:rPr>
              <a:t>zadnja kriza, ki je prizadela </a:t>
            </a:r>
            <a:r>
              <a:rPr lang="en-GB" dirty="0" smtClean="0">
                <a:latin typeface="Montserrat Light" panose="00000400000000000000" pitchFamily="2" charset="0"/>
              </a:rPr>
              <a:t>vašo</a:t>
            </a:r>
            <a:r>
              <a:rPr lang="sl-SI" dirty="0">
                <a:latin typeface="Montserrat Light" panose="00000400000000000000" pitchFamily="2" charset="0"/>
              </a:rPr>
              <a:t> </a:t>
            </a:r>
            <a:r>
              <a:rPr lang="en-GB" dirty="0" smtClean="0">
                <a:latin typeface="Montserrat Light" panose="00000400000000000000" pitchFamily="2" charset="0"/>
              </a:rPr>
              <a:t>organizacijo </a:t>
            </a:r>
            <a:r>
              <a:rPr lang="sl-SI" dirty="0" smtClean="0">
                <a:latin typeface="Montserrat Light" panose="00000400000000000000" pitchFamily="2" charset="0"/>
              </a:rPr>
              <a:t>oz.</a:t>
            </a:r>
            <a:r>
              <a:rPr lang="en-GB" dirty="0" smtClean="0">
                <a:latin typeface="Montserrat Light" panose="00000400000000000000" pitchFamily="2" charset="0"/>
              </a:rPr>
              <a:t> </a:t>
            </a:r>
            <a:r>
              <a:rPr lang="en-GB" dirty="0">
                <a:latin typeface="Montserrat Light" panose="00000400000000000000" pitchFamily="2" charset="0"/>
              </a:rPr>
              <a:t>kakšna kriza bi lahko prizadela vašo </a:t>
            </a:r>
            <a:r>
              <a:rPr lang="en-GB" dirty="0" smtClean="0">
                <a:latin typeface="Montserrat Light" panose="00000400000000000000" pitchFamily="2" charset="0"/>
              </a:rPr>
              <a:t>organizacijo</a:t>
            </a:r>
            <a:r>
              <a:rPr lang="sl-SI" dirty="0" smtClean="0">
                <a:latin typeface="Montserrat Light" panose="00000400000000000000" pitchFamily="2" charset="0"/>
              </a:rPr>
              <a:t> v prihodnje</a:t>
            </a:r>
            <a:r>
              <a:rPr lang="en-GB" dirty="0" smtClean="0">
                <a:latin typeface="Montserrat Light" panose="00000400000000000000" pitchFamily="2" charset="0"/>
              </a:rPr>
              <a:t>?</a:t>
            </a:r>
            <a:endParaRPr lang="sl-SI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GB" dirty="0">
                <a:latin typeface="Montserrat Light" panose="00000400000000000000" pitchFamily="2" charset="0"/>
              </a:rPr>
              <a:t>Če je vaš projekt prestal krizo (npr. COVID-19), kako je uspel? Katere </a:t>
            </a:r>
            <a:r>
              <a:rPr lang="en-GB" dirty="0" smtClean="0">
                <a:latin typeface="Montserrat Light" panose="00000400000000000000" pitchFamily="2" charset="0"/>
              </a:rPr>
              <a:t>strukture </a:t>
            </a:r>
            <a:r>
              <a:rPr lang="en-GB" dirty="0">
                <a:latin typeface="Montserrat Light" panose="00000400000000000000" pitchFamily="2" charset="0"/>
              </a:rPr>
              <a:t>in </a:t>
            </a:r>
            <a:r>
              <a:rPr lang="en-GB" dirty="0" smtClean="0">
                <a:latin typeface="Montserrat Light" panose="00000400000000000000" pitchFamily="2" charset="0"/>
              </a:rPr>
              <a:t>procesi</a:t>
            </a:r>
            <a:r>
              <a:rPr lang="sl-SI" dirty="0" smtClean="0">
                <a:latin typeface="Montserrat Light" panose="00000400000000000000" pitchFamily="2" charset="0"/>
              </a:rPr>
              <a:t> so bili </a:t>
            </a:r>
            <a:r>
              <a:rPr lang="en-GB" dirty="0" smtClean="0">
                <a:latin typeface="Montserrat Light" panose="00000400000000000000" pitchFamily="2" charset="0"/>
              </a:rPr>
              <a:t>vaši </a:t>
            </a:r>
            <a:r>
              <a:rPr lang="en-GB" dirty="0">
                <a:latin typeface="Montserrat Light" panose="00000400000000000000" pitchFamily="2" charset="0"/>
              </a:rPr>
              <a:t>organizaciji </a:t>
            </a:r>
            <a:r>
              <a:rPr lang="sl-SI" dirty="0" smtClean="0">
                <a:latin typeface="Montserrat Light" panose="00000400000000000000" pitchFamily="2" charset="0"/>
              </a:rPr>
              <a:t>v pomoč pri premagovanju krize</a:t>
            </a:r>
            <a:r>
              <a:rPr lang="en-GB" dirty="0" smtClean="0">
                <a:latin typeface="Montserrat Light" panose="00000400000000000000" pitchFamily="2" charset="0"/>
              </a:rPr>
              <a:t>?</a:t>
            </a:r>
            <a:endParaRPr lang="sl-SI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GB" dirty="0">
                <a:latin typeface="Montserrat Light" panose="00000400000000000000" pitchFamily="2" charset="0"/>
              </a:rPr>
              <a:t>Kaj dobro deluje in kaj bi morali izboljšati v vaši organizaciji glede načel upravljanja inovacij? </a:t>
            </a:r>
            <a:r>
              <a:rPr lang="sl-SI" dirty="0" smtClean="0">
                <a:latin typeface="Montserrat Light" panose="00000400000000000000" pitchFamily="2" charset="0"/>
              </a:rPr>
              <a:t>V nadaljevanju r</a:t>
            </a:r>
            <a:r>
              <a:rPr lang="en-GB" dirty="0" smtClean="0">
                <a:latin typeface="Montserrat Light" panose="00000400000000000000" pitchFamily="2" charset="0"/>
              </a:rPr>
              <a:t>azmislite </a:t>
            </a:r>
            <a:r>
              <a:rPr lang="en-GB" dirty="0">
                <a:latin typeface="Montserrat Light" panose="00000400000000000000" pitchFamily="2" charset="0"/>
              </a:rPr>
              <a:t>o vsakem </a:t>
            </a:r>
            <a:r>
              <a:rPr lang="sl-SI" dirty="0" smtClean="0">
                <a:latin typeface="Montserrat Light" panose="00000400000000000000" pitchFamily="2" charset="0"/>
              </a:rPr>
              <a:t>izmed osmih načel</a:t>
            </a:r>
            <a:r>
              <a:rPr lang="en-GB" dirty="0" smtClean="0">
                <a:latin typeface="Montserrat Light" panose="00000400000000000000" pitchFamily="2" charset="0"/>
              </a:rPr>
              <a:t>.</a:t>
            </a:r>
            <a:endParaRPr lang="sl-SI" dirty="0">
              <a:latin typeface="Montserrat Light" panose="00000400000000000000" pitchFamily="2" charset="0"/>
            </a:endParaRPr>
          </a:p>
          <a:p>
            <a:pPr lvl="1">
              <a:spcBef>
                <a:spcPts val="1200"/>
              </a:spcBef>
            </a:pPr>
            <a:r>
              <a:rPr lang="en-GB" sz="1400" dirty="0" smtClean="0">
                <a:latin typeface="Montserrat" panose="00000500000000000000" pitchFamily="2" charset="0"/>
              </a:rPr>
              <a:t>Kakšna </a:t>
            </a:r>
            <a:r>
              <a:rPr lang="en-GB" sz="1400" dirty="0">
                <a:latin typeface="Montserrat" panose="00000500000000000000" pitchFamily="2" charset="0"/>
              </a:rPr>
              <a:t>so bila vaša dejanja po tem načelu</a:t>
            </a:r>
            <a:r>
              <a:rPr lang="en-GB" sz="1400" dirty="0" smtClean="0">
                <a:latin typeface="Montserrat" panose="00000500000000000000" pitchFamily="2" charset="0"/>
              </a:rPr>
              <a:t>?</a:t>
            </a:r>
            <a:endParaRPr lang="sl-SI" sz="1400" dirty="0" smtClean="0">
              <a:latin typeface="Montserrat" panose="00000500000000000000" pitchFamily="2" charset="0"/>
            </a:endParaRPr>
          </a:p>
          <a:p>
            <a:pPr lvl="1">
              <a:spcBef>
                <a:spcPts val="1200"/>
              </a:spcBef>
            </a:pPr>
            <a:r>
              <a:rPr lang="en-GB" sz="1400" dirty="0">
                <a:latin typeface="Montserrat" panose="00000500000000000000" pitchFamily="2" charset="0"/>
              </a:rPr>
              <a:t>Kaj bi </a:t>
            </a:r>
            <a:r>
              <a:rPr lang="sl-SI" sz="1400" dirty="0">
                <a:latin typeface="Montserrat" panose="00000500000000000000" pitchFamily="2" charset="0"/>
              </a:rPr>
              <a:t>v prihodnje storili </a:t>
            </a:r>
            <a:r>
              <a:rPr lang="en-GB" sz="1400" dirty="0">
                <a:latin typeface="Montserrat" panose="00000500000000000000" pitchFamily="2" charset="0"/>
              </a:rPr>
              <a:t>za </a:t>
            </a:r>
            <a:r>
              <a:rPr lang="en-GB" sz="1400" dirty="0" err="1" smtClean="0">
                <a:latin typeface="Montserrat" panose="00000500000000000000" pitchFamily="2" charset="0"/>
              </a:rPr>
              <a:t>boljš</a:t>
            </a:r>
            <a:r>
              <a:rPr lang="sl-SI" sz="1400" dirty="0" smtClean="0">
                <a:latin typeface="Montserrat" panose="00000500000000000000" pitchFamily="2" charset="0"/>
              </a:rPr>
              <a:t>o implementacijo </a:t>
            </a:r>
            <a:r>
              <a:rPr lang="en-GB" sz="1400" dirty="0" smtClean="0">
                <a:latin typeface="Montserrat" panose="00000500000000000000" pitchFamily="2" charset="0"/>
              </a:rPr>
              <a:t>tega </a:t>
            </a:r>
            <a:r>
              <a:rPr lang="en-GB" sz="1400" dirty="0">
                <a:latin typeface="Montserrat" panose="00000500000000000000" pitchFamily="2" charset="0"/>
              </a:rPr>
              <a:t>načela</a:t>
            </a:r>
            <a:r>
              <a:rPr lang="en-GB" sz="1400" dirty="0" smtClean="0">
                <a:latin typeface="Montserrat" panose="00000500000000000000" pitchFamily="2" charset="0"/>
              </a:rPr>
              <a:t>?</a:t>
            </a:r>
            <a:endParaRPr lang="en-US" sz="1400" dirty="0" smtClean="0">
              <a:latin typeface="Montserrat Light" panose="00000400000000000000" pitchFamily="2" charset="0"/>
            </a:endParaRPr>
          </a:p>
          <a:p>
            <a:pPr lvl="1">
              <a:spcBef>
                <a:spcPts val="1200"/>
              </a:spcBef>
            </a:pPr>
            <a:endParaRPr lang="en-US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86498" y="167640"/>
            <a:ext cx="6722639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en-GB" dirty="0" smtClean="0"/>
              <a:t>In</a:t>
            </a:r>
            <a:r>
              <a:rPr lang="sl-SI" dirty="0"/>
              <a:t>oviranje</a:t>
            </a:r>
            <a:r>
              <a:rPr lang="en-GB" dirty="0"/>
              <a:t> &amp; </a:t>
            </a:r>
            <a:r>
              <a:rPr lang="sl-SI" dirty="0"/>
              <a:t>Krize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079729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M</a:t>
            </a:r>
            <a:r>
              <a:rPr lang="sl-SI" i="1" dirty="0" smtClean="0"/>
              <a:t>oj</a:t>
            </a:r>
            <a:r>
              <a:rPr lang="en-GB" i="1" dirty="0" smtClean="0"/>
              <a:t> Proje</a:t>
            </a:r>
            <a:r>
              <a:rPr lang="sl-SI" i="1" dirty="0" smtClean="0"/>
              <a:t>kt</a:t>
            </a:r>
            <a:r>
              <a:rPr lang="en-GB" i="1" dirty="0" smtClean="0"/>
              <a:t>:</a:t>
            </a:r>
            <a:br>
              <a:rPr lang="en-GB" i="1" dirty="0" smtClean="0"/>
            </a:br>
            <a:r>
              <a:rPr lang="en-GB" dirty="0" smtClean="0"/>
              <a:t>In</a:t>
            </a:r>
            <a:r>
              <a:rPr lang="sl-SI" dirty="0" smtClean="0"/>
              <a:t>oviranje</a:t>
            </a:r>
            <a:r>
              <a:rPr lang="en-GB" dirty="0" smtClean="0"/>
              <a:t> </a:t>
            </a:r>
            <a:r>
              <a:rPr lang="en-GB" dirty="0"/>
              <a:t>&amp; </a:t>
            </a:r>
            <a:r>
              <a:rPr lang="sl-SI" dirty="0" smtClean="0"/>
              <a:t>Krize</a:t>
            </a:r>
            <a:endParaRPr lang="de-AT" dirty="0"/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Kakšna so bila vaša dejanja po tem načelu?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Kaj bi </a:t>
            </a:r>
            <a:r>
              <a:rPr lang="sl-SI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v prihodnje storili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za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boljše izvajanje tega načela?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  <p:sp>
        <p:nvSpPr>
          <p:cNvPr id="24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Kakšna so bila vaša dejanja po tem načelu?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Kaj bi </a:t>
            </a:r>
            <a:r>
              <a:rPr lang="sl-SI" sz="1200" dirty="0">
                <a:solidFill>
                  <a:schemeClr val="bg1"/>
                </a:solidFill>
                <a:latin typeface="Montserrat" panose="00000500000000000000" pitchFamily="2" charset="0"/>
              </a:rPr>
              <a:t>v prihodnje storili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za boljše izvajanje tega načela?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6" name="Textfeld 15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7" name="Textfeld 16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8" name="Textfeld 17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4188026" y="1382682"/>
            <a:ext cx="1437867" cy="430887"/>
          </a:xfrm>
          <a:prstGeom prst="rect">
            <a:avLst/>
          </a:prstGeom>
          <a:solidFill>
            <a:srgbClr val="CCD7DB"/>
          </a:solidFill>
        </p:spPr>
        <p:txBody>
          <a:bodyPr wrap="square" rtlCol="0">
            <a:spAutoFit/>
          </a:bodyPr>
          <a:lstStyle/>
          <a:p>
            <a:r>
              <a:rPr lang="de-AT" sz="1100" dirty="0">
                <a:solidFill>
                  <a:srgbClr val="043180"/>
                </a:solidFill>
              </a:rPr>
              <a:t>Realizacija vrednosti</a:t>
            </a:r>
            <a:endParaRPr lang="bg-BG" sz="1100" dirty="0">
              <a:solidFill>
                <a:srgbClr val="043180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8573" y="1338080"/>
            <a:ext cx="2566638" cy="79864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8048" y="3839765"/>
            <a:ext cx="2560542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749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</a:t>
            </a:r>
            <a:r>
              <a:rPr lang="sl-SI" i="1" dirty="0"/>
              <a:t>oj</a:t>
            </a:r>
            <a:r>
              <a:rPr lang="en-GB" i="1" dirty="0"/>
              <a:t> Proje</a:t>
            </a:r>
            <a:r>
              <a:rPr lang="sl-SI" i="1" dirty="0"/>
              <a:t>kt</a:t>
            </a:r>
            <a:r>
              <a:rPr lang="en-GB" i="1" dirty="0"/>
              <a:t>:</a:t>
            </a:r>
            <a:br>
              <a:rPr lang="en-GB" i="1" dirty="0"/>
            </a:br>
            <a:r>
              <a:rPr lang="en-GB" dirty="0"/>
              <a:t>In</a:t>
            </a:r>
            <a:r>
              <a:rPr lang="sl-SI" dirty="0"/>
              <a:t>oviranje</a:t>
            </a:r>
            <a:r>
              <a:rPr lang="en-GB" dirty="0"/>
              <a:t> &amp; </a:t>
            </a:r>
            <a:r>
              <a:rPr lang="sl-SI" dirty="0"/>
              <a:t>Krize</a:t>
            </a:r>
            <a:endParaRPr lang="de-AT" dirty="0"/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Kakšna so bila vaša dejanja po tem načelu?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Kaj bi </a:t>
            </a:r>
            <a:r>
              <a:rPr lang="sl-SI" sz="1200" dirty="0">
                <a:solidFill>
                  <a:schemeClr val="bg1"/>
                </a:solidFill>
                <a:latin typeface="Montserrat" panose="00000500000000000000" pitchFamily="2" charset="0"/>
              </a:rPr>
              <a:t>v prihodnje storili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za boljše izvajanje tega načela?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  <p:sp>
        <p:nvSpPr>
          <p:cNvPr id="24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Kakšna so bila vaša dejanja po tem načelu?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Kaj bi </a:t>
            </a:r>
            <a:r>
              <a:rPr lang="sl-SI" sz="1200" dirty="0">
                <a:solidFill>
                  <a:schemeClr val="bg1"/>
                </a:solidFill>
                <a:latin typeface="Montserrat" panose="00000500000000000000" pitchFamily="2" charset="0"/>
              </a:rPr>
              <a:t>v prihodnje storili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za boljše izvajanje tega načela?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5" name="Textfeld 14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6" name="Textfeld 15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7" name="Textfeld 16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681" y="1372026"/>
            <a:ext cx="2566638" cy="79864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4950" y="3850421"/>
            <a:ext cx="2560542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2074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</a:t>
            </a:r>
            <a:r>
              <a:rPr lang="sl-SI" i="1" dirty="0"/>
              <a:t>oj</a:t>
            </a:r>
            <a:r>
              <a:rPr lang="en-GB" i="1" dirty="0"/>
              <a:t> Proje</a:t>
            </a:r>
            <a:r>
              <a:rPr lang="sl-SI" i="1" dirty="0"/>
              <a:t>kt</a:t>
            </a:r>
            <a:r>
              <a:rPr lang="en-GB" i="1" dirty="0"/>
              <a:t>:</a:t>
            </a:r>
            <a:br>
              <a:rPr lang="en-GB" i="1" dirty="0"/>
            </a:br>
            <a:r>
              <a:rPr lang="en-GB" dirty="0"/>
              <a:t>In</a:t>
            </a:r>
            <a:r>
              <a:rPr lang="sl-SI" dirty="0"/>
              <a:t>oviranje</a:t>
            </a:r>
            <a:r>
              <a:rPr lang="en-GB" dirty="0"/>
              <a:t> &amp; </a:t>
            </a:r>
            <a:r>
              <a:rPr lang="sl-SI" dirty="0"/>
              <a:t>Krize</a:t>
            </a:r>
            <a:endParaRPr lang="de-AT" dirty="0"/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Kakšna so bila vaša dejanja po tem načelu?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Kaj bi </a:t>
            </a:r>
            <a:r>
              <a:rPr lang="sl-SI" sz="1200" dirty="0">
                <a:solidFill>
                  <a:schemeClr val="bg1"/>
                </a:solidFill>
                <a:latin typeface="Montserrat" panose="00000500000000000000" pitchFamily="2" charset="0"/>
              </a:rPr>
              <a:t>v prihodnje storili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za boljše izvajanje tega načela?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  <p:sp>
        <p:nvSpPr>
          <p:cNvPr id="24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Kakšna so bila vaša dejanja po tem načelu?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Kaj bi </a:t>
            </a:r>
            <a:r>
              <a:rPr lang="sl-SI" sz="1200" dirty="0">
                <a:solidFill>
                  <a:schemeClr val="bg1"/>
                </a:solidFill>
                <a:latin typeface="Montserrat" panose="00000500000000000000" pitchFamily="2" charset="0"/>
              </a:rPr>
              <a:t>v prihodnje storili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za boljše izvajanje tega načela?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5" name="Textfeld 14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6" name="Textfeld 15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7" name="Textfeld 16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7717" y="1312377"/>
            <a:ext cx="2548349" cy="79864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1620" y="3818480"/>
            <a:ext cx="2560542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0833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</a:t>
            </a:r>
            <a:r>
              <a:rPr lang="sl-SI" i="1" dirty="0"/>
              <a:t>oj</a:t>
            </a:r>
            <a:r>
              <a:rPr lang="en-GB" i="1" dirty="0"/>
              <a:t> Proje</a:t>
            </a:r>
            <a:r>
              <a:rPr lang="sl-SI" i="1" dirty="0"/>
              <a:t>kt</a:t>
            </a:r>
            <a:r>
              <a:rPr lang="en-GB" i="1" dirty="0"/>
              <a:t>:</a:t>
            </a:r>
            <a:br>
              <a:rPr lang="en-GB" i="1" dirty="0"/>
            </a:br>
            <a:r>
              <a:rPr lang="en-GB" dirty="0"/>
              <a:t>In</a:t>
            </a:r>
            <a:r>
              <a:rPr lang="sl-SI" dirty="0"/>
              <a:t>oviranje</a:t>
            </a:r>
            <a:r>
              <a:rPr lang="en-GB" dirty="0"/>
              <a:t> &amp; </a:t>
            </a:r>
            <a:r>
              <a:rPr lang="sl-SI" dirty="0"/>
              <a:t>Krize</a:t>
            </a:r>
            <a:endParaRPr lang="de-AT" dirty="0"/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Kakšna so bila vaša dejanja po tem načelu?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Kaj bi </a:t>
            </a:r>
            <a:r>
              <a:rPr lang="sl-SI" sz="1200" dirty="0">
                <a:solidFill>
                  <a:schemeClr val="bg1"/>
                </a:solidFill>
                <a:latin typeface="Montserrat" panose="00000500000000000000" pitchFamily="2" charset="0"/>
              </a:rPr>
              <a:t>v prihodnje storili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za boljše izvajanje tega načela?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  <p:sp>
        <p:nvSpPr>
          <p:cNvPr id="24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Kakšna so bila vaša dejanja po tem načelu?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Kaj bi </a:t>
            </a:r>
            <a:r>
              <a:rPr lang="sl-SI" sz="1200" dirty="0">
                <a:solidFill>
                  <a:schemeClr val="bg1"/>
                </a:solidFill>
                <a:latin typeface="Montserrat" panose="00000500000000000000" pitchFamily="2" charset="0"/>
              </a:rPr>
              <a:t>v prihodnje storili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za boljše izvajanje tega načela?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5" name="Textfeld 14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6" name="Textfeld 15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sp>
        <p:nvSpPr>
          <p:cNvPr id="17" name="Textfeld 16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7717" y="1315363"/>
            <a:ext cx="2548349" cy="79864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1621" y="3828527"/>
            <a:ext cx="2554445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611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1a8d9a65-8471-4209-a900-f8e11db75e0a"/>
    <ds:schemaRef ds:uri="dde413db-0745-4f3a-8dca-564dc7ff6f7d"/>
    <ds:schemaRef ds:uri="08b0a3ee-3d2a-451c-9a1a-7e5d5b0c9c7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355</Words>
  <Application>Microsoft Office PowerPoint</Application>
  <PresentationFormat>Bildschirmpräsentation (4:3)</PresentationFormat>
  <Paragraphs>78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Inoviranje &amp; Krize</vt:lpstr>
      <vt:lpstr>Moj Projekt: Inoviranje &amp; Krize</vt:lpstr>
      <vt:lpstr>Moj Projekt: Inoviranje &amp; Krize</vt:lpstr>
      <vt:lpstr>Moj Projekt: Inoviranje &amp; Krize</vt:lpstr>
      <vt:lpstr>Moj Projekt: Inoviranje &amp; Krize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2021-11-18T13:07:44Z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